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0" r:id="rId1"/>
    <p:sldMasterId id="2147483751" r:id="rId2"/>
  </p:sldMasterIdLst>
  <p:notesMasterIdLst>
    <p:notesMasterId r:id="rId81"/>
  </p:notesMasterIdLst>
  <p:sldIdLst>
    <p:sldId id="256" r:id="rId3"/>
    <p:sldId id="257" r:id="rId4"/>
    <p:sldId id="258"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Lst>
  <p:sldSz cx="9144000" cy="5143500" type="screen16x9"/>
  <p:notesSz cx="6858000" cy="9144000"/>
  <p:embeddedFontLst>
    <p:embeddedFont>
      <p:font typeface="Inconsolata" panose="020B0604020202020204" charset="0"/>
      <p:regular r:id="rId82"/>
      <p:bold r:id="rId83"/>
    </p:embeddedFont>
    <p:embeddedFont>
      <p:font typeface="Playfair Display Regular" panose="020B0604020202020204" charset="0"/>
      <p:regular r:id="rId84"/>
      <p:bold r:id="rId85"/>
      <p:italic r:id="rId86"/>
      <p:boldItalic r:id="rId87"/>
    </p:embeddedFont>
    <p:embeddedFont>
      <p:font typeface="Roboto" panose="020B0604020202020204" charset="0"/>
      <p:regular r:id="rId88"/>
      <p:bold r:id="rId89"/>
      <p:italic r:id="rId90"/>
      <p:boldItalic r:id="rId91"/>
    </p:embeddedFont>
    <p:embeddedFont>
      <p:font typeface="Roboto Light" panose="020B0604020202020204" charset="0"/>
      <p:regular r:id="rId92"/>
      <p:bold r:id="rId93"/>
      <p:italic r:id="rId94"/>
      <p:boldItalic r:id="rId95"/>
    </p:embeddedFont>
    <p:embeddedFont>
      <p:font typeface="Roboto Medium" panose="020B0604020202020204" charset="0"/>
      <p:regular r:id="rId96"/>
      <p:bold r:id="rId97"/>
      <p:italic r:id="rId98"/>
      <p:boldItalic r:id="rId99"/>
    </p:embeddedFont>
    <p:embeddedFont>
      <p:font typeface="Roboto Mono" panose="020B0604020202020204" charset="0"/>
      <p:regular r:id="rId100"/>
      <p:bold r:id="rId101"/>
      <p:italic r:id="rId102"/>
      <p:boldItalic r:id="rId103"/>
    </p:embeddedFont>
    <p:embeddedFont>
      <p:font typeface="Roboto Thin" panose="020B060402020202020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4.xml"/><Relationship Id="rId107" Type="http://schemas.openxmlformats.org/officeDocument/2006/relationships/font" Target="fonts/font26.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font" Target="fonts/font4.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2.fntdata"/><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6.fntdata"/><Relationship Id="rId104" Type="http://schemas.openxmlformats.org/officeDocument/2006/relationships/font" Target="fonts/font23.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6.fntdata"/><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9.fntdata"/><Relationship Id="rId105"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2.fntdata"/><Relationship Id="rId88" Type="http://schemas.openxmlformats.org/officeDocument/2006/relationships/font" Target="fonts/font7.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ribbble.com/shots/1580223-Enigm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ribbble.com/shots/1889202-Problem-Solved"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ribbble.com/shots/3537505-Caesa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6cd5e41e79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6cd5e41e79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Diagram recreated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6cd5e41e79_0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6cd5e41e79_0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shutterstock_15364684</a:t>
            </a:r>
            <a:endParaRPr sz="900" i="1">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6d3359f3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6d3359f3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shutterstock_585312227</a:t>
            </a:r>
            <a:endParaRPr sz="900" i="1">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6d3359f3f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6d3359f3f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6d3359f3f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6d3359f3f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Mateusz Zdrzenicki</a:t>
            </a:r>
            <a:endParaRPr sz="9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6d3359f3f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6d3359f3f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Wikipedia (public domain)</a:t>
            </a:r>
            <a:endParaRPr sz="900" i="1">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6ff1eca6c5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6ff1eca6c5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6d3359f3f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6d3359f3fb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7"/>
        <p:cNvGrpSpPr/>
        <p:nvPr/>
      </p:nvGrpSpPr>
      <p:grpSpPr>
        <a:xfrm>
          <a:off x="0" y="0"/>
          <a:ext cx="0" cy="0"/>
          <a:chOff x="0" y="0"/>
          <a:chExt cx="0" cy="0"/>
        </a:xfrm>
      </p:grpSpPr>
      <p:sp>
        <p:nvSpPr>
          <p:cNvPr id="2308" name="Google Shape;2308;g6d3359f3f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9" name="Google Shape;2309;g6d3359f3f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7e276c6d0a_0_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7e276c6d0a_0_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551e1bff8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551e1bff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6d3359f3fb_0_1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6d3359f3fb_0_1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shutterstock_336715625</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g6d42391cc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6" name="Google Shape;2346;g6d42391cc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6ff1eca6c5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6ff1eca6c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6d42391cc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6d42391cc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shutterstock_497124181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6ff1eca6c5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6ff1eca6c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6ff1eca6c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6ff1eca6c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g6ff1eca6c5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4" name="Google Shape;2424;g6ff1eca6c5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6d42391cc5_0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6d42391cc5_0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g7edadfb8b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7" name="Google Shape;2447;g7edadfb8b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shutterstock_523613047</a:t>
            </a:r>
            <a:endParaRPr sz="1000" i="1">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4"/>
        <p:cNvGrpSpPr/>
        <p:nvPr/>
      </p:nvGrpSpPr>
      <p:grpSpPr>
        <a:xfrm>
          <a:off x="0" y="0"/>
          <a:ext cx="0" cy="0"/>
          <a:chOff x="0" y="0"/>
          <a:chExt cx="0" cy="0"/>
        </a:xfrm>
      </p:grpSpPr>
      <p:sp>
        <p:nvSpPr>
          <p:cNvPr id="2455" name="Google Shape;2455;g6ff1eca6c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6" name="Google Shape;2456;g6ff1eca6c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54aa5a18f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54aa5a18f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6d42391cc5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6d42391cc5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shutterstock_336715625</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6d42391cc5_0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6d42391cc5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6d42391cc5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6d42391cc5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6d42391cc5_0_1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6d42391cc5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6ffee6263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6ffee6263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shutterstock_1382520854</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6ff1eca6c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8" name="Google Shape;2518;g6ff1eca6c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shutterstock_1382520854</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g7df2fc1e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7" name="Google Shape;2527;g7df2fc1e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shutterstock_1579176739</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g6ff1eca6c5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0" name="Google Shape;2540;g6ff1eca6c5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6ffee6263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6ffee6263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shutterstock_1382520854</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0"/>
        <p:cNvGrpSpPr/>
        <p:nvPr/>
      </p:nvGrpSpPr>
      <p:grpSpPr>
        <a:xfrm>
          <a:off x="0" y="0"/>
          <a:ext cx="0" cy="0"/>
          <a:chOff x="0" y="0"/>
          <a:chExt cx="0" cy="0"/>
        </a:xfrm>
      </p:grpSpPr>
      <p:sp>
        <p:nvSpPr>
          <p:cNvPr id="2561" name="Google Shape;2561;g7df2fc1e7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2" name="Google Shape;2562;g7df2fc1e7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shutterstock_1543992425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6cd5e41e79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6cd5e41e79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6ffee6263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0" name="Google Shape;2590;g6ffee6263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shutterstock_1382520854</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7"/>
        <p:cNvGrpSpPr/>
        <p:nvPr/>
      </p:nvGrpSpPr>
      <p:grpSpPr>
        <a:xfrm>
          <a:off x="0" y="0"/>
          <a:ext cx="0" cy="0"/>
          <a:chOff x="0" y="0"/>
          <a:chExt cx="0" cy="0"/>
        </a:xfrm>
      </p:grpSpPr>
      <p:sp>
        <p:nvSpPr>
          <p:cNvPr id="2598" name="Google Shape;2598;g7df2fc1e7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9" name="Google Shape;2599;g7df2fc1e7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5"/>
        <p:cNvGrpSpPr/>
        <p:nvPr/>
      </p:nvGrpSpPr>
      <p:grpSpPr>
        <a:xfrm>
          <a:off x="0" y="0"/>
          <a:ext cx="0" cy="0"/>
          <a:chOff x="0" y="0"/>
          <a:chExt cx="0" cy="0"/>
        </a:xfrm>
      </p:grpSpPr>
      <p:sp>
        <p:nvSpPr>
          <p:cNvPr id="2626" name="Google Shape;2626;g6ffee6263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7" name="Google Shape;2627;g6ffee6263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shutterstock_1382520854</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7d9a3d9aa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7d9a3d9aa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shutterstock_1564838239</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8"/>
        <p:cNvGrpSpPr/>
        <p:nvPr/>
      </p:nvGrpSpPr>
      <p:grpSpPr>
        <a:xfrm>
          <a:off x="0" y="0"/>
          <a:ext cx="0" cy="0"/>
          <a:chOff x="0" y="0"/>
          <a:chExt cx="0" cy="0"/>
        </a:xfrm>
      </p:grpSpPr>
      <p:sp>
        <p:nvSpPr>
          <p:cNvPr id="2649" name="Google Shape;2649;g7d9a3d9aa8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0" name="Google Shape;2650;g7d9a3d9aa8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4"/>
        <p:cNvGrpSpPr/>
        <p:nvPr/>
      </p:nvGrpSpPr>
      <p:grpSpPr>
        <a:xfrm>
          <a:off x="0" y="0"/>
          <a:ext cx="0" cy="0"/>
          <a:chOff x="0" y="0"/>
          <a:chExt cx="0" cy="0"/>
        </a:xfrm>
      </p:grpSpPr>
      <p:sp>
        <p:nvSpPr>
          <p:cNvPr id="2655" name="Google Shape;2655;g6ff1eca6c5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6" name="Google Shape;2656;g6ff1eca6c5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7d9a3d9aa8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7d9a3d9aa8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2"/>
        <p:cNvGrpSpPr/>
        <p:nvPr/>
      </p:nvGrpSpPr>
      <p:grpSpPr>
        <a:xfrm>
          <a:off x="0" y="0"/>
          <a:ext cx="0" cy="0"/>
          <a:chOff x="0" y="0"/>
          <a:chExt cx="0" cy="0"/>
        </a:xfrm>
      </p:grpSpPr>
      <p:sp>
        <p:nvSpPr>
          <p:cNvPr id="2703" name="Google Shape;2703;g6ff1eca6c5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4" name="Google Shape;2704;g6ff1eca6c5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9"/>
        <p:cNvGrpSpPr/>
        <p:nvPr/>
      </p:nvGrpSpPr>
      <p:grpSpPr>
        <a:xfrm>
          <a:off x="0" y="0"/>
          <a:ext cx="0" cy="0"/>
          <a:chOff x="0" y="0"/>
          <a:chExt cx="0" cy="0"/>
        </a:xfrm>
      </p:grpSpPr>
      <p:sp>
        <p:nvSpPr>
          <p:cNvPr id="2710" name="Google Shape;2710;g6ff1eca6c5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1" name="Google Shape;2711;g6ff1eca6c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6ff1eca6c5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6ff1eca6c5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6cd5e41e79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6cd5e41e79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shutterstock_711455560</a:t>
            </a:r>
            <a:endParaRPr sz="900" i="1">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6"/>
        <p:cNvGrpSpPr/>
        <p:nvPr/>
      </p:nvGrpSpPr>
      <p:grpSpPr>
        <a:xfrm>
          <a:off x="0" y="0"/>
          <a:ext cx="0" cy="0"/>
          <a:chOff x="0" y="0"/>
          <a:chExt cx="0" cy="0"/>
        </a:xfrm>
      </p:grpSpPr>
      <p:sp>
        <p:nvSpPr>
          <p:cNvPr id="2797" name="Google Shape;2797;g7d9a3d9aa8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8" name="Google Shape;2798;g7d9a3d9aa8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7d9a3d9aa8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5" name="Google Shape;2805;g7d9a3d9aa8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7e276c6d0a_0_1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7e276c6d0a_0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g7d9a3d9aa8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6" name="Google Shape;2816;g7d9a3d9aa8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7e276c6d0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7e276c6d0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6f3522d618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6f3522d618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1"/>
        <p:cNvGrpSpPr/>
        <p:nvPr/>
      </p:nvGrpSpPr>
      <p:grpSpPr>
        <a:xfrm>
          <a:off x="0" y="0"/>
          <a:ext cx="0" cy="0"/>
          <a:chOff x="0" y="0"/>
          <a:chExt cx="0" cy="0"/>
        </a:xfrm>
      </p:grpSpPr>
      <p:sp>
        <p:nvSpPr>
          <p:cNvPr id="2852" name="Google Shape;2852;g6ff1eca6c5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3" name="Google Shape;2853;g6ff1eca6c5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8"/>
        <p:cNvGrpSpPr/>
        <p:nvPr/>
      </p:nvGrpSpPr>
      <p:grpSpPr>
        <a:xfrm>
          <a:off x="0" y="0"/>
          <a:ext cx="0" cy="0"/>
          <a:chOff x="0" y="0"/>
          <a:chExt cx="0" cy="0"/>
        </a:xfrm>
      </p:grpSpPr>
      <p:sp>
        <p:nvSpPr>
          <p:cNvPr id="2859" name="Google Shape;2859;g6f3522d61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0" name="Google Shape;2860;g6f3522d61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shutterstock_1181047573</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g6ffee62637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1" name="Google Shape;2871;g6ffee62637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3"/>
        <p:cNvGrpSpPr/>
        <p:nvPr/>
      </p:nvGrpSpPr>
      <p:grpSpPr>
        <a:xfrm>
          <a:off x="0" y="0"/>
          <a:ext cx="0" cy="0"/>
          <a:chOff x="0" y="0"/>
          <a:chExt cx="0" cy="0"/>
        </a:xfrm>
      </p:grpSpPr>
      <p:sp>
        <p:nvSpPr>
          <p:cNvPr id="3404" name="Google Shape;3404;g6f3522d618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5" name="Google Shape;3405;g6f3522d61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6cd5e41e79_0_10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6cd5e41e79_0_1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9"/>
        <p:cNvGrpSpPr/>
        <p:nvPr/>
      </p:nvGrpSpPr>
      <p:grpSpPr>
        <a:xfrm>
          <a:off x="0" y="0"/>
          <a:ext cx="0" cy="0"/>
          <a:chOff x="0" y="0"/>
          <a:chExt cx="0" cy="0"/>
        </a:xfrm>
      </p:grpSpPr>
      <p:sp>
        <p:nvSpPr>
          <p:cNvPr id="3410" name="Google Shape;3410;g6f3522d618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1" name="Google Shape;3411;g6f3522d618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6"/>
        <p:cNvGrpSpPr/>
        <p:nvPr/>
      </p:nvGrpSpPr>
      <p:grpSpPr>
        <a:xfrm>
          <a:off x="0" y="0"/>
          <a:ext cx="0" cy="0"/>
          <a:chOff x="0" y="0"/>
          <a:chExt cx="0" cy="0"/>
        </a:xfrm>
      </p:grpSpPr>
      <p:sp>
        <p:nvSpPr>
          <p:cNvPr id="3417" name="Google Shape;3417;g6f3522d618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8" name="Google Shape;3418;g6f3522d618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2"/>
        <p:cNvGrpSpPr/>
        <p:nvPr/>
      </p:nvGrpSpPr>
      <p:grpSpPr>
        <a:xfrm>
          <a:off x="0" y="0"/>
          <a:ext cx="0" cy="0"/>
          <a:chOff x="0" y="0"/>
          <a:chExt cx="0" cy="0"/>
        </a:xfrm>
      </p:grpSpPr>
      <p:sp>
        <p:nvSpPr>
          <p:cNvPr id="3423" name="Google Shape;3423;g7e276c6d0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4" name="Google Shape;3424;g7e276c6d0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Arm Sattavorn</a:t>
            </a:r>
            <a:endParaRPr sz="900" i="1">
              <a:latin typeface="Roboto"/>
              <a:ea typeface="Roboto"/>
              <a:cs typeface="Roboto"/>
              <a:sym typeface="Robo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0"/>
        <p:cNvGrpSpPr/>
        <p:nvPr/>
      </p:nvGrpSpPr>
      <p:grpSpPr>
        <a:xfrm>
          <a:off x="0" y="0"/>
          <a:ext cx="0" cy="0"/>
          <a:chOff x="0" y="0"/>
          <a:chExt cx="0" cy="0"/>
        </a:xfrm>
      </p:grpSpPr>
      <p:sp>
        <p:nvSpPr>
          <p:cNvPr id="3431" name="Google Shape;3431;g6f3522d618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2" name="Google Shape;3432;g6f3522d618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shutterstock_58785163</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9"/>
        <p:cNvGrpSpPr/>
        <p:nvPr/>
      </p:nvGrpSpPr>
      <p:grpSpPr>
        <a:xfrm>
          <a:off x="0" y="0"/>
          <a:ext cx="0" cy="0"/>
          <a:chOff x="0" y="0"/>
          <a:chExt cx="0" cy="0"/>
        </a:xfrm>
      </p:grpSpPr>
      <p:sp>
        <p:nvSpPr>
          <p:cNvPr id="3440" name="Google Shape;3440;g6ffee62637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1" name="Google Shape;3441;g6ffee62637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shutterstock_1619544745</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0"/>
        <p:cNvGrpSpPr/>
        <p:nvPr/>
      </p:nvGrpSpPr>
      <p:grpSpPr>
        <a:xfrm>
          <a:off x="0" y="0"/>
          <a:ext cx="0" cy="0"/>
          <a:chOff x="0" y="0"/>
          <a:chExt cx="0" cy="0"/>
        </a:xfrm>
      </p:grpSpPr>
      <p:sp>
        <p:nvSpPr>
          <p:cNvPr id="3451" name="Google Shape;3451;g6ffee62637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2" name="Google Shape;3452;g6ffee62637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7"/>
        <p:cNvGrpSpPr/>
        <p:nvPr/>
      </p:nvGrpSpPr>
      <p:grpSpPr>
        <a:xfrm>
          <a:off x="0" y="0"/>
          <a:ext cx="0" cy="0"/>
          <a:chOff x="0" y="0"/>
          <a:chExt cx="0" cy="0"/>
        </a:xfrm>
      </p:grpSpPr>
      <p:sp>
        <p:nvSpPr>
          <p:cNvPr id="3458" name="Google Shape;3458;g6f3522d61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9" name="Google Shape;3459;g6f3522d61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shutterstock_1626701869</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9"/>
        <p:cNvGrpSpPr/>
        <p:nvPr/>
      </p:nvGrpSpPr>
      <p:grpSpPr>
        <a:xfrm>
          <a:off x="0" y="0"/>
          <a:ext cx="0" cy="0"/>
          <a:chOff x="0" y="0"/>
          <a:chExt cx="0" cy="0"/>
        </a:xfrm>
      </p:grpSpPr>
      <p:sp>
        <p:nvSpPr>
          <p:cNvPr id="3470" name="Google Shape;3470;g7e4c13dd9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1" name="Google Shape;3471;g7e4c13dd9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shutterstock_1127482970</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g6f3522d618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2" name="Google Shape;3482;g6f3522d618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a:ea typeface="Roboto"/>
                <a:cs typeface="Roboto"/>
                <a:sym typeface="Roboto"/>
              </a:rPr>
              <a:t>shutterstock_1311779129</a:t>
            </a:r>
            <a:endParaRPr sz="900">
              <a:latin typeface="Roboto"/>
              <a:ea typeface="Roboto"/>
              <a:cs typeface="Roboto"/>
              <a:sym typeface="Robo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2"/>
        <p:cNvGrpSpPr/>
        <p:nvPr/>
      </p:nvGrpSpPr>
      <p:grpSpPr>
        <a:xfrm>
          <a:off x="0" y="0"/>
          <a:ext cx="0" cy="0"/>
          <a:chOff x="0" y="0"/>
          <a:chExt cx="0" cy="0"/>
        </a:xfrm>
      </p:grpSpPr>
      <p:sp>
        <p:nvSpPr>
          <p:cNvPr id="3493" name="Google Shape;3493;g6ffee62637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4" name="Google Shape;3494;g6ffee62637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a:ea typeface="Roboto"/>
                <a:cs typeface="Roboto"/>
                <a:sym typeface="Roboto"/>
              </a:rPr>
              <a:t>shutterstock_1104834494</a:t>
            </a:r>
            <a:endParaRPr sz="90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6ffee62637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6ffee62637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shutterstock_1445849924</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2"/>
        <p:cNvGrpSpPr/>
        <p:nvPr/>
      </p:nvGrpSpPr>
      <p:grpSpPr>
        <a:xfrm>
          <a:off x="0" y="0"/>
          <a:ext cx="0" cy="0"/>
          <a:chOff x="0" y="0"/>
          <a:chExt cx="0" cy="0"/>
        </a:xfrm>
      </p:grpSpPr>
      <p:sp>
        <p:nvSpPr>
          <p:cNvPr id="3503" name="Google Shape;3503;g6ffee62637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4" name="Google Shape;3504;g6ffee62637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Roboto"/>
                <a:ea typeface="Roboto"/>
                <a:cs typeface="Roboto"/>
                <a:sym typeface="Roboto"/>
              </a:rPr>
              <a:t>shutterstock_692406511</a:t>
            </a:r>
            <a:endParaRPr sz="900">
              <a:latin typeface="Roboto"/>
              <a:ea typeface="Roboto"/>
              <a:cs typeface="Roboto"/>
              <a:sym typeface="Robo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3"/>
        <p:cNvGrpSpPr/>
        <p:nvPr/>
      </p:nvGrpSpPr>
      <p:grpSpPr>
        <a:xfrm>
          <a:off x="0" y="0"/>
          <a:ext cx="0" cy="0"/>
          <a:chOff x="0" y="0"/>
          <a:chExt cx="0" cy="0"/>
        </a:xfrm>
      </p:grpSpPr>
      <p:sp>
        <p:nvSpPr>
          <p:cNvPr id="3514" name="Google Shape;3514;g7e276c6d0a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5" name="Google Shape;3515;g7e276c6d0a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0"/>
        <p:cNvGrpSpPr/>
        <p:nvPr/>
      </p:nvGrpSpPr>
      <p:grpSpPr>
        <a:xfrm>
          <a:off x="0" y="0"/>
          <a:ext cx="0" cy="0"/>
          <a:chOff x="0" y="0"/>
          <a:chExt cx="0" cy="0"/>
        </a:xfrm>
      </p:grpSpPr>
      <p:sp>
        <p:nvSpPr>
          <p:cNvPr id="3521" name="Google Shape;3521;g6f3522d618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2" name="Google Shape;3522;g6f3522d61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6"/>
        <p:cNvGrpSpPr/>
        <p:nvPr/>
      </p:nvGrpSpPr>
      <p:grpSpPr>
        <a:xfrm>
          <a:off x="0" y="0"/>
          <a:ext cx="0" cy="0"/>
          <a:chOff x="0" y="0"/>
          <a:chExt cx="0" cy="0"/>
        </a:xfrm>
      </p:grpSpPr>
      <p:sp>
        <p:nvSpPr>
          <p:cNvPr id="3527" name="Google Shape;3527;g6f3522d618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8" name="Google Shape;3528;g6f3522d61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7"/>
        <p:cNvGrpSpPr/>
        <p:nvPr/>
      </p:nvGrpSpPr>
      <p:grpSpPr>
        <a:xfrm>
          <a:off x="0" y="0"/>
          <a:ext cx="0" cy="0"/>
          <a:chOff x="0" y="0"/>
          <a:chExt cx="0" cy="0"/>
        </a:xfrm>
      </p:grpSpPr>
      <p:sp>
        <p:nvSpPr>
          <p:cNvPr id="3548" name="Google Shape;3548;g6ff1eca6c5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9" name="Google Shape;3549;g6ff1eca6c5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1"/>
        <p:cNvGrpSpPr/>
        <p:nvPr/>
      </p:nvGrpSpPr>
      <p:grpSpPr>
        <a:xfrm>
          <a:off x="0" y="0"/>
          <a:ext cx="0" cy="0"/>
          <a:chOff x="0" y="0"/>
          <a:chExt cx="0" cy="0"/>
        </a:xfrm>
      </p:grpSpPr>
      <p:sp>
        <p:nvSpPr>
          <p:cNvPr id="3562" name="Google Shape;3562;g6f3522d618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3" name="Google Shape;3563;g6f3522d618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8"/>
        <p:cNvGrpSpPr/>
        <p:nvPr/>
      </p:nvGrpSpPr>
      <p:grpSpPr>
        <a:xfrm>
          <a:off x="0" y="0"/>
          <a:ext cx="0" cy="0"/>
          <a:chOff x="0" y="0"/>
          <a:chExt cx="0" cy="0"/>
        </a:xfrm>
      </p:grpSpPr>
      <p:sp>
        <p:nvSpPr>
          <p:cNvPr id="3569" name="Google Shape;3569;g6f3522d618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0" name="Google Shape;3570;g6f3522d618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3"/>
        <p:cNvGrpSpPr/>
        <p:nvPr/>
      </p:nvGrpSpPr>
      <p:grpSpPr>
        <a:xfrm>
          <a:off x="0" y="0"/>
          <a:ext cx="0" cy="0"/>
          <a:chOff x="0" y="0"/>
          <a:chExt cx="0" cy="0"/>
        </a:xfrm>
      </p:grpSpPr>
      <p:sp>
        <p:nvSpPr>
          <p:cNvPr id="3574" name="Google Shape;3574;g6ffee6263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5" name="Google Shape;3575;g6ffee6263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9"/>
        <p:cNvGrpSpPr/>
        <p:nvPr/>
      </p:nvGrpSpPr>
      <p:grpSpPr>
        <a:xfrm>
          <a:off x="0" y="0"/>
          <a:ext cx="0" cy="0"/>
          <a:chOff x="0" y="0"/>
          <a:chExt cx="0" cy="0"/>
        </a:xfrm>
      </p:grpSpPr>
      <p:sp>
        <p:nvSpPr>
          <p:cNvPr id="3580" name="Google Shape;3580;g6ffee62637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1" name="Google Shape;3581;g6ffee6263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6cd5e41e79_0_1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6cd5e41e79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shutterstock_92626915</a:t>
            </a:r>
            <a:endParaRPr sz="900" i="1">
              <a:latin typeface="Roboto"/>
              <a:ea typeface="Roboto"/>
              <a:cs typeface="Roboto"/>
              <a:sym typeface="Roboto"/>
            </a:endParaRPr>
          </a:p>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g6cd5e41e79_0_1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 name="Google Shape;2147;g6cd5e41e79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a:t>
            </a:r>
            <a:r>
              <a:rPr lang="en" sz="900" i="1" u="sng">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Michael B. Myers Jr.</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theme" Target="../theme/theme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58.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58.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8.xml"/><Relationship Id="rId5" Type="http://schemas.openxmlformats.org/officeDocument/2006/relationships/hyperlink" Target="https://www.rapidtables.com/convert/number/index.html" TargetMode="External"/><Relationship Id="rId4" Type="http://schemas.openxmlformats.org/officeDocument/2006/relationships/hyperlink" Target="https://www.browserling.com/tools/binary-to-text"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0.xml"/><Relationship Id="rId1" Type="http://schemas.openxmlformats.org/officeDocument/2006/relationships/slideLayout" Target="../slideLayouts/slideLayout58.xml"/><Relationship Id="rId6" Type="http://schemas.openxmlformats.org/officeDocument/2006/relationships/image" Target="../media/image45.png"/><Relationship Id="rId5" Type="http://schemas.openxmlformats.org/officeDocument/2006/relationships/hyperlink" Target="https://www.rapidtables.com/" TargetMode="External"/><Relationship Id="rId4" Type="http://schemas.openxmlformats.org/officeDocument/2006/relationships/hyperlink" Target="https://www.browserling.co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8.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58.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58.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58.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58.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00.xml"/><Relationship Id="rId5" Type="http://schemas.openxmlformats.org/officeDocument/2006/relationships/image" Target="../media/image56.jpg"/><Relationship Id="rId4" Type="http://schemas.openxmlformats.org/officeDocument/2006/relationships/hyperlink" Target="http://www.youtube.com/watch?v=5ZDLqbCjad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6.xml"/></Relationships>
</file>

<file path=ppt/slides/_rels/slide6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62.xml"/><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58.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58.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57.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58.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58.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58.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58.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1.xml"/><Relationship Id="rId1" Type="http://schemas.openxmlformats.org/officeDocument/2006/relationships/slideLayout" Target="../slideLayouts/slideLayout5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1.xml"/></Relationships>
</file>

<file path=ppt/slides/_rels/slide73.xml.rels><?xml version="1.0" encoding="UTF-8" standalone="yes"?>
<Relationships xmlns="http://schemas.openxmlformats.org/package/2006/relationships"><Relationship Id="rId3" Type="http://schemas.openxmlformats.org/officeDocument/2006/relationships/hyperlink" Target="https://www.openssl.org/" TargetMode="External"/><Relationship Id="rId2" Type="http://schemas.openxmlformats.org/officeDocument/2006/relationships/notesSlide" Target="../notesSlides/notesSlide73.xml"/><Relationship Id="rId1" Type="http://schemas.openxmlformats.org/officeDocument/2006/relationships/slideLayout" Target="../slideLayouts/slideLayout58.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105"/>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Cryptography Day 1</a:t>
            </a:r>
            <a:endParaRPr/>
          </a:p>
        </p:txBody>
      </p:sp>
      <p:sp>
        <p:nvSpPr>
          <p:cNvPr id="2037" name="Google Shape;2037;p105"/>
          <p:cNvSpPr txBox="1">
            <a:spLocks noGrp="1"/>
          </p:cNvSpPr>
          <p:nvPr>
            <p:ph type="title" idx="2"/>
          </p:nvPr>
        </p:nvSpPr>
        <p:spPr>
          <a:xfrm>
            <a:off x="274350" y="1839600"/>
            <a:ext cx="89160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10.1 Introduction to Cryptography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116"/>
          <p:cNvSpPr/>
          <p:nvPr/>
        </p:nvSpPr>
        <p:spPr>
          <a:xfrm>
            <a:off x="-12300" y="0"/>
            <a:ext cx="9168600" cy="5143500"/>
          </a:xfrm>
          <a:prstGeom prst="rect">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3" name="Google Shape;2163;p116"/>
          <p:cNvCxnSpPr>
            <a:endCxn id="2164" idx="0"/>
          </p:cNvCxnSpPr>
          <p:nvPr/>
        </p:nvCxnSpPr>
        <p:spPr>
          <a:xfrm>
            <a:off x="1082313" y="2304900"/>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165" name="Google Shape;2165;p116"/>
          <p:cNvCxnSpPr/>
          <p:nvPr/>
        </p:nvCxnSpPr>
        <p:spPr>
          <a:xfrm>
            <a:off x="1832750" y="2304900"/>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166" name="Google Shape;2166;p116"/>
          <p:cNvCxnSpPr/>
          <p:nvPr/>
        </p:nvCxnSpPr>
        <p:spPr>
          <a:xfrm>
            <a:off x="2583200" y="2304900"/>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167" name="Google Shape;2167;p116"/>
          <p:cNvCxnSpPr/>
          <p:nvPr/>
        </p:nvCxnSpPr>
        <p:spPr>
          <a:xfrm>
            <a:off x="3236663" y="2304900"/>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168" name="Google Shape;2168;p116"/>
          <p:cNvCxnSpPr/>
          <p:nvPr/>
        </p:nvCxnSpPr>
        <p:spPr>
          <a:xfrm>
            <a:off x="4084125" y="2304900"/>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169" name="Google Shape;2169;p116"/>
          <p:cNvCxnSpPr/>
          <p:nvPr/>
        </p:nvCxnSpPr>
        <p:spPr>
          <a:xfrm>
            <a:off x="4834575" y="2304900"/>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170" name="Google Shape;2170;p116"/>
          <p:cNvCxnSpPr/>
          <p:nvPr/>
        </p:nvCxnSpPr>
        <p:spPr>
          <a:xfrm>
            <a:off x="5490338" y="2304900"/>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171" name="Google Shape;2171;p116"/>
          <p:cNvCxnSpPr/>
          <p:nvPr/>
        </p:nvCxnSpPr>
        <p:spPr>
          <a:xfrm>
            <a:off x="6335488" y="2304900"/>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172" name="Google Shape;2172;p116"/>
          <p:cNvCxnSpPr/>
          <p:nvPr/>
        </p:nvCxnSpPr>
        <p:spPr>
          <a:xfrm>
            <a:off x="274375" y="640080"/>
            <a:ext cx="5228100" cy="0"/>
          </a:xfrm>
          <a:prstGeom prst="straightConnector1">
            <a:avLst/>
          </a:prstGeom>
          <a:noFill/>
          <a:ln w="9525" cap="flat" cmpd="sng">
            <a:solidFill>
              <a:srgbClr val="EFEFEF"/>
            </a:solidFill>
            <a:prstDash val="solid"/>
            <a:round/>
            <a:headEnd type="none" w="med" len="med"/>
            <a:tailEnd type="none" w="med" len="med"/>
          </a:ln>
        </p:spPr>
      </p:cxnSp>
      <p:sp>
        <p:nvSpPr>
          <p:cNvPr id="2173" name="Google Shape;2173;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How the Caesar Cipher Works</a:t>
            </a:r>
            <a:endParaRPr>
              <a:solidFill>
                <a:srgbClr val="FFFFFF"/>
              </a:solidFill>
            </a:endParaRPr>
          </a:p>
        </p:txBody>
      </p:sp>
      <p:sp>
        <p:nvSpPr>
          <p:cNvPr id="2174" name="Google Shape;2174;p116"/>
          <p:cNvSpPr txBox="1">
            <a:spLocks noGrp="1"/>
          </p:cNvSpPr>
          <p:nvPr>
            <p:ph type="body" idx="3"/>
          </p:nvPr>
        </p:nvSpPr>
        <p:spPr>
          <a:xfrm>
            <a:off x="707150" y="3857125"/>
            <a:ext cx="3374700" cy="999300"/>
          </a:xfrm>
          <a:prstGeom prst="rect">
            <a:avLst/>
          </a:prstGeom>
          <a:solidFill>
            <a:srgbClr val="CAEFFC"/>
          </a:solidFill>
        </p:spPr>
        <p:txBody>
          <a:bodyPr spcFirstLastPara="1" wrap="square" lIns="91425" tIns="45700" rIns="91425" bIns="91425" anchor="t" anchorCtr="0">
            <a:noAutofit/>
          </a:bodyPr>
          <a:lstStyle/>
          <a:p>
            <a:pPr marL="0" lvl="0" indent="0" algn="l" rtl="0">
              <a:spcBef>
                <a:spcPts val="0"/>
              </a:spcBef>
              <a:spcAft>
                <a:spcPts val="0"/>
              </a:spcAft>
              <a:buNone/>
            </a:pPr>
            <a:r>
              <a:rPr lang="en" sz="1600">
                <a:latin typeface="Roboto Medium"/>
                <a:ea typeface="Roboto Medium"/>
                <a:cs typeface="Roboto Medium"/>
                <a:sym typeface="Roboto Medium"/>
              </a:rPr>
              <a:t>Examples </a:t>
            </a:r>
            <a:endParaRPr sz="1600" b="1"/>
          </a:p>
          <a:p>
            <a:pPr marL="0" lvl="0" indent="0" algn="l" rtl="0">
              <a:lnSpc>
                <a:spcPct val="115000"/>
              </a:lnSpc>
              <a:spcBef>
                <a:spcPts val="800"/>
              </a:spcBef>
              <a:spcAft>
                <a:spcPts val="0"/>
              </a:spcAft>
              <a:buClr>
                <a:schemeClr val="dk1"/>
              </a:buClr>
              <a:buSzPts val="1100"/>
              <a:buFont typeface="Arial"/>
              <a:buNone/>
            </a:pPr>
            <a:r>
              <a:rPr lang="en" sz="1800">
                <a:solidFill>
                  <a:schemeClr val="dk1"/>
                </a:solidFill>
              </a:rPr>
              <a:t>“I HID A CAB” → </a:t>
            </a:r>
            <a:r>
              <a:rPr lang="en" sz="1800">
                <a:solidFill>
                  <a:srgbClr val="2F5597"/>
                </a:solidFill>
              </a:rPr>
              <a:t>“K JKF C ECD”</a:t>
            </a:r>
            <a:endParaRPr sz="1800">
              <a:solidFill>
                <a:srgbClr val="2F5597"/>
              </a:solidFil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“A BAD DAD” → </a:t>
            </a:r>
            <a:r>
              <a:rPr lang="en" sz="1800">
                <a:solidFill>
                  <a:srgbClr val="2F5597"/>
                </a:solidFill>
              </a:rPr>
              <a:t>“C DCF FCF”</a:t>
            </a:r>
            <a:endParaRPr/>
          </a:p>
        </p:txBody>
      </p:sp>
      <p:sp>
        <p:nvSpPr>
          <p:cNvPr id="2175" name="Google Shape;2175;p116"/>
          <p:cNvSpPr/>
          <p:nvPr/>
        </p:nvSpPr>
        <p:spPr>
          <a:xfrm>
            <a:off x="707150" y="1674200"/>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A</a:t>
            </a:r>
            <a:endParaRPr sz="3600">
              <a:latin typeface="Roboto Light"/>
              <a:ea typeface="Roboto Light"/>
              <a:cs typeface="Roboto Light"/>
              <a:sym typeface="Roboto Light"/>
            </a:endParaRPr>
          </a:p>
        </p:txBody>
      </p:sp>
      <p:sp>
        <p:nvSpPr>
          <p:cNvPr id="2176" name="Google Shape;2176;p116"/>
          <p:cNvSpPr/>
          <p:nvPr/>
        </p:nvSpPr>
        <p:spPr>
          <a:xfrm>
            <a:off x="1457606" y="1674200"/>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B</a:t>
            </a:r>
            <a:endParaRPr sz="3600">
              <a:latin typeface="Roboto Light"/>
              <a:ea typeface="Roboto Light"/>
              <a:cs typeface="Roboto Light"/>
              <a:sym typeface="Roboto Light"/>
            </a:endParaRPr>
          </a:p>
        </p:txBody>
      </p:sp>
      <p:sp>
        <p:nvSpPr>
          <p:cNvPr id="2177" name="Google Shape;2177;p116"/>
          <p:cNvSpPr/>
          <p:nvPr/>
        </p:nvSpPr>
        <p:spPr>
          <a:xfrm>
            <a:off x="2208063" y="1674200"/>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C</a:t>
            </a:r>
            <a:endParaRPr sz="3600">
              <a:latin typeface="Roboto Light"/>
              <a:ea typeface="Roboto Light"/>
              <a:cs typeface="Roboto Light"/>
              <a:sym typeface="Roboto Light"/>
            </a:endParaRPr>
          </a:p>
        </p:txBody>
      </p:sp>
      <p:sp>
        <p:nvSpPr>
          <p:cNvPr id="2178" name="Google Shape;2178;p116"/>
          <p:cNvSpPr/>
          <p:nvPr/>
        </p:nvSpPr>
        <p:spPr>
          <a:xfrm>
            <a:off x="2958519" y="1674200"/>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D</a:t>
            </a:r>
            <a:endParaRPr sz="3600">
              <a:latin typeface="Roboto Light"/>
              <a:ea typeface="Roboto Light"/>
              <a:cs typeface="Roboto Light"/>
              <a:sym typeface="Roboto Light"/>
            </a:endParaRPr>
          </a:p>
        </p:txBody>
      </p:sp>
      <p:sp>
        <p:nvSpPr>
          <p:cNvPr id="2179" name="Google Shape;2179;p116"/>
          <p:cNvSpPr/>
          <p:nvPr/>
        </p:nvSpPr>
        <p:spPr>
          <a:xfrm>
            <a:off x="3708976" y="1674200"/>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E</a:t>
            </a:r>
            <a:endParaRPr sz="3600">
              <a:latin typeface="Roboto Light"/>
              <a:ea typeface="Roboto Light"/>
              <a:cs typeface="Roboto Light"/>
              <a:sym typeface="Roboto Light"/>
            </a:endParaRPr>
          </a:p>
        </p:txBody>
      </p:sp>
      <p:sp>
        <p:nvSpPr>
          <p:cNvPr id="2180" name="Google Shape;2180;p116"/>
          <p:cNvSpPr/>
          <p:nvPr/>
        </p:nvSpPr>
        <p:spPr>
          <a:xfrm>
            <a:off x="4459432" y="1674200"/>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F</a:t>
            </a:r>
            <a:endParaRPr sz="3600">
              <a:latin typeface="Roboto Light"/>
              <a:ea typeface="Roboto Light"/>
              <a:cs typeface="Roboto Light"/>
              <a:sym typeface="Roboto Light"/>
            </a:endParaRPr>
          </a:p>
        </p:txBody>
      </p:sp>
      <p:sp>
        <p:nvSpPr>
          <p:cNvPr id="2181" name="Google Shape;2181;p116"/>
          <p:cNvSpPr/>
          <p:nvPr/>
        </p:nvSpPr>
        <p:spPr>
          <a:xfrm>
            <a:off x="5209889" y="1674200"/>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G</a:t>
            </a:r>
            <a:endParaRPr sz="3600">
              <a:latin typeface="Roboto Light"/>
              <a:ea typeface="Roboto Light"/>
              <a:cs typeface="Roboto Light"/>
              <a:sym typeface="Roboto Light"/>
            </a:endParaRPr>
          </a:p>
        </p:txBody>
      </p:sp>
      <p:sp>
        <p:nvSpPr>
          <p:cNvPr id="2182" name="Google Shape;2182;p116"/>
          <p:cNvSpPr/>
          <p:nvPr/>
        </p:nvSpPr>
        <p:spPr>
          <a:xfrm>
            <a:off x="5960345" y="1674200"/>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H</a:t>
            </a:r>
            <a:endParaRPr sz="3600">
              <a:latin typeface="Roboto Light"/>
              <a:ea typeface="Roboto Light"/>
              <a:cs typeface="Roboto Light"/>
              <a:sym typeface="Roboto Light"/>
            </a:endParaRPr>
          </a:p>
        </p:txBody>
      </p:sp>
      <p:sp>
        <p:nvSpPr>
          <p:cNvPr id="2183" name="Google Shape;2183;p116"/>
          <p:cNvSpPr/>
          <p:nvPr/>
        </p:nvSpPr>
        <p:spPr>
          <a:xfrm>
            <a:off x="6710802" y="1674200"/>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I</a:t>
            </a:r>
            <a:endParaRPr sz="3600">
              <a:latin typeface="Roboto Light"/>
              <a:ea typeface="Roboto Light"/>
              <a:cs typeface="Roboto Light"/>
              <a:sym typeface="Roboto Light"/>
            </a:endParaRPr>
          </a:p>
        </p:txBody>
      </p:sp>
      <p:sp>
        <p:nvSpPr>
          <p:cNvPr id="2184" name="Google Shape;2184;p116"/>
          <p:cNvSpPr/>
          <p:nvPr/>
        </p:nvSpPr>
        <p:spPr>
          <a:xfrm>
            <a:off x="7461258" y="1674200"/>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J</a:t>
            </a:r>
            <a:endParaRPr sz="3600">
              <a:latin typeface="Roboto Light"/>
              <a:ea typeface="Roboto Light"/>
              <a:cs typeface="Roboto Light"/>
              <a:sym typeface="Roboto Light"/>
            </a:endParaRPr>
          </a:p>
        </p:txBody>
      </p:sp>
      <p:sp>
        <p:nvSpPr>
          <p:cNvPr id="2185" name="Google Shape;2185;p116"/>
          <p:cNvSpPr/>
          <p:nvPr/>
        </p:nvSpPr>
        <p:spPr>
          <a:xfrm>
            <a:off x="707150" y="2986800"/>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A</a:t>
            </a:r>
            <a:endParaRPr sz="3600">
              <a:latin typeface="Roboto Light"/>
              <a:ea typeface="Roboto Light"/>
              <a:cs typeface="Roboto Light"/>
              <a:sym typeface="Roboto Light"/>
            </a:endParaRPr>
          </a:p>
        </p:txBody>
      </p:sp>
      <p:sp>
        <p:nvSpPr>
          <p:cNvPr id="2186" name="Google Shape;2186;p116"/>
          <p:cNvSpPr/>
          <p:nvPr/>
        </p:nvSpPr>
        <p:spPr>
          <a:xfrm>
            <a:off x="1457606" y="2986800"/>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B</a:t>
            </a:r>
            <a:endParaRPr sz="3600">
              <a:latin typeface="Roboto Light"/>
              <a:ea typeface="Roboto Light"/>
              <a:cs typeface="Roboto Light"/>
              <a:sym typeface="Roboto Light"/>
            </a:endParaRPr>
          </a:p>
        </p:txBody>
      </p:sp>
      <p:sp>
        <p:nvSpPr>
          <p:cNvPr id="2164" name="Google Shape;2164;p116"/>
          <p:cNvSpPr/>
          <p:nvPr/>
        </p:nvSpPr>
        <p:spPr>
          <a:xfrm>
            <a:off x="2208063" y="2986800"/>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C</a:t>
            </a:r>
            <a:endParaRPr sz="3600">
              <a:latin typeface="Roboto Light"/>
              <a:ea typeface="Roboto Light"/>
              <a:cs typeface="Roboto Light"/>
              <a:sym typeface="Roboto Light"/>
            </a:endParaRPr>
          </a:p>
        </p:txBody>
      </p:sp>
      <p:sp>
        <p:nvSpPr>
          <p:cNvPr id="2187" name="Google Shape;2187;p116"/>
          <p:cNvSpPr/>
          <p:nvPr/>
        </p:nvSpPr>
        <p:spPr>
          <a:xfrm>
            <a:off x="2958519" y="2986800"/>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D</a:t>
            </a:r>
            <a:endParaRPr sz="3600">
              <a:latin typeface="Roboto Light"/>
              <a:ea typeface="Roboto Light"/>
              <a:cs typeface="Roboto Light"/>
              <a:sym typeface="Roboto Light"/>
            </a:endParaRPr>
          </a:p>
        </p:txBody>
      </p:sp>
      <p:sp>
        <p:nvSpPr>
          <p:cNvPr id="2188" name="Google Shape;2188;p116"/>
          <p:cNvSpPr/>
          <p:nvPr/>
        </p:nvSpPr>
        <p:spPr>
          <a:xfrm>
            <a:off x="3708976" y="2986800"/>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E</a:t>
            </a:r>
            <a:endParaRPr sz="3600">
              <a:latin typeface="Roboto Light"/>
              <a:ea typeface="Roboto Light"/>
              <a:cs typeface="Roboto Light"/>
              <a:sym typeface="Roboto Light"/>
            </a:endParaRPr>
          </a:p>
        </p:txBody>
      </p:sp>
      <p:sp>
        <p:nvSpPr>
          <p:cNvPr id="2189" name="Google Shape;2189;p116"/>
          <p:cNvSpPr/>
          <p:nvPr/>
        </p:nvSpPr>
        <p:spPr>
          <a:xfrm>
            <a:off x="4459432" y="2986800"/>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F</a:t>
            </a:r>
            <a:endParaRPr sz="3600">
              <a:latin typeface="Roboto Light"/>
              <a:ea typeface="Roboto Light"/>
              <a:cs typeface="Roboto Light"/>
              <a:sym typeface="Roboto Light"/>
            </a:endParaRPr>
          </a:p>
        </p:txBody>
      </p:sp>
      <p:sp>
        <p:nvSpPr>
          <p:cNvPr id="2190" name="Google Shape;2190;p116"/>
          <p:cNvSpPr/>
          <p:nvPr/>
        </p:nvSpPr>
        <p:spPr>
          <a:xfrm>
            <a:off x="5209889" y="2986800"/>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G</a:t>
            </a:r>
            <a:endParaRPr sz="3600">
              <a:latin typeface="Roboto Light"/>
              <a:ea typeface="Roboto Light"/>
              <a:cs typeface="Roboto Light"/>
              <a:sym typeface="Roboto Light"/>
            </a:endParaRPr>
          </a:p>
        </p:txBody>
      </p:sp>
      <p:sp>
        <p:nvSpPr>
          <p:cNvPr id="2191" name="Google Shape;2191;p116"/>
          <p:cNvSpPr/>
          <p:nvPr/>
        </p:nvSpPr>
        <p:spPr>
          <a:xfrm>
            <a:off x="5960345" y="2986800"/>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H</a:t>
            </a:r>
            <a:endParaRPr sz="3600">
              <a:latin typeface="Roboto Light"/>
              <a:ea typeface="Roboto Light"/>
              <a:cs typeface="Roboto Light"/>
              <a:sym typeface="Roboto Light"/>
            </a:endParaRPr>
          </a:p>
        </p:txBody>
      </p:sp>
      <p:sp>
        <p:nvSpPr>
          <p:cNvPr id="2192" name="Google Shape;2192;p116"/>
          <p:cNvSpPr/>
          <p:nvPr/>
        </p:nvSpPr>
        <p:spPr>
          <a:xfrm>
            <a:off x="6710802" y="2986800"/>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I</a:t>
            </a:r>
            <a:endParaRPr sz="3600">
              <a:latin typeface="Roboto Light"/>
              <a:ea typeface="Roboto Light"/>
              <a:cs typeface="Roboto Light"/>
              <a:sym typeface="Roboto Light"/>
            </a:endParaRPr>
          </a:p>
        </p:txBody>
      </p:sp>
      <p:sp>
        <p:nvSpPr>
          <p:cNvPr id="2193" name="Google Shape;2193;p116"/>
          <p:cNvSpPr/>
          <p:nvPr/>
        </p:nvSpPr>
        <p:spPr>
          <a:xfrm>
            <a:off x="7461258" y="2986800"/>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J</a:t>
            </a:r>
            <a:endParaRPr sz="3600">
              <a:latin typeface="Roboto Light"/>
              <a:ea typeface="Roboto Light"/>
              <a:cs typeface="Roboto Light"/>
              <a:sym typeface="Roboto Light"/>
            </a:endParaRPr>
          </a:p>
        </p:txBody>
      </p:sp>
      <p:sp>
        <p:nvSpPr>
          <p:cNvPr id="2194" name="Google Shape;2194;p116"/>
          <p:cNvSpPr txBox="1"/>
          <p:nvPr/>
        </p:nvSpPr>
        <p:spPr>
          <a:xfrm>
            <a:off x="640500" y="1308450"/>
            <a:ext cx="12519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Medium"/>
                <a:ea typeface="Roboto Medium"/>
                <a:cs typeface="Roboto Medium"/>
                <a:sym typeface="Roboto Medium"/>
              </a:rPr>
              <a:t>Original</a:t>
            </a:r>
            <a:endParaRPr>
              <a:solidFill>
                <a:srgbClr val="FFFFFF"/>
              </a:solidFill>
              <a:latin typeface="Roboto Medium"/>
              <a:ea typeface="Roboto Medium"/>
              <a:cs typeface="Roboto Medium"/>
              <a:sym typeface="Roboto Medium"/>
            </a:endParaRPr>
          </a:p>
        </p:txBody>
      </p:sp>
      <p:sp>
        <p:nvSpPr>
          <p:cNvPr id="2195" name="Google Shape;2195;p116"/>
          <p:cNvSpPr txBox="1"/>
          <p:nvPr/>
        </p:nvSpPr>
        <p:spPr>
          <a:xfrm>
            <a:off x="7167250" y="1250150"/>
            <a:ext cx="1044300" cy="387300"/>
          </a:xfrm>
          <a:prstGeom prst="rect">
            <a:avLst/>
          </a:prstGeom>
          <a:solidFill>
            <a:srgbClr val="FAF5AC"/>
          </a:solidFill>
          <a:ln>
            <a:noFill/>
          </a:ln>
        </p:spPr>
        <p:txBody>
          <a:bodyPr spcFirstLastPara="1" wrap="square" lIns="91425" tIns="45700"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Key = 2</a:t>
            </a:r>
            <a:endParaRPr sz="1800">
              <a:latin typeface="Roboto"/>
              <a:ea typeface="Roboto"/>
              <a:cs typeface="Roboto"/>
              <a:sym typeface="Roboto"/>
            </a:endParaRPr>
          </a:p>
        </p:txBody>
      </p:sp>
      <p:sp>
        <p:nvSpPr>
          <p:cNvPr id="2196" name="Google Shape;2196;p116"/>
          <p:cNvSpPr txBox="1"/>
          <p:nvPr/>
        </p:nvSpPr>
        <p:spPr>
          <a:xfrm>
            <a:off x="336675" y="625075"/>
            <a:ext cx="5153700" cy="53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 sz="1600">
                <a:solidFill>
                  <a:srgbClr val="FFFFFF"/>
                </a:solidFill>
                <a:latin typeface="Roboto"/>
                <a:ea typeface="Roboto"/>
                <a:cs typeface="Roboto"/>
                <a:sym typeface="Roboto"/>
              </a:rPr>
              <a:t>The Caesar cipher works by shifting letters a set number (</a:t>
            </a:r>
            <a:r>
              <a:rPr lang="en" sz="1600" b="1">
                <a:solidFill>
                  <a:srgbClr val="FFFFFF"/>
                </a:solidFill>
                <a:latin typeface="Roboto"/>
                <a:ea typeface="Roboto"/>
                <a:cs typeface="Roboto"/>
                <a:sym typeface="Roboto"/>
              </a:rPr>
              <a:t>key</a:t>
            </a:r>
            <a:r>
              <a:rPr lang="en" sz="1600">
                <a:solidFill>
                  <a:srgbClr val="FFFFFF"/>
                </a:solidFill>
                <a:latin typeface="Roboto"/>
                <a:ea typeface="Roboto"/>
                <a:cs typeface="Roboto"/>
                <a:sym typeface="Roboto"/>
              </a:rPr>
              <a:t>) of positions from the original letter. </a:t>
            </a:r>
            <a:endParaRPr sz="1600">
              <a:solidFill>
                <a:srgbClr val="FFFFFF"/>
              </a:solidFill>
              <a:latin typeface="Roboto"/>
              <a:ea typeface="Roboto"/>
              <a:cs typeface="Roboto"/>
              <a:sym typeface="Roboto"/>
            </a:endParaRPr>
          </a:p>
        </p:txBody>
      </p:sp>
      <p:sp>
        <p:nvSpPr>
          <p:cNvPr id="2197" name="Google Shape;2197;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10</a:t>
            </a:fld>
            <a:endParaRPr>
              <a:solidFill>
                <a:srgbClr val="FFFFFF"/>
              </a:solidFill>
            </a:endParaRPr>
          </a:p>
        </p:txBody>
      </p:sp>
      <p:sp>
        <p:nvSpPr>
          <p:cNvPr id="2198" name="Google Shape;2198;p116"/>
          <p:cNvSpPr txBox="1"/>
          <p:nvPr/>
        </p:nvSpPr>
        <p:spPr>
          <a:xfrm>
            <a:off x="640500" y="2634025"/>
            <a:ext cx="1116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Roboto Medium"/>
                <a:ea typeface="Roboto Medium"/>
                <a:cs typeface="Roboto Medium"/>
                <a:sym typeface="Roboto Medium"/>
              </a:rPr>
              <a:t>Encoded</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AEFFC"/>
        </a:solidFill>
        <a:effectLst/>
      </p:bgPr>
    </p:bg>
    <p:spTree>
      <p:nvGrpSpPr>
        <p:cNvPr id="1" name="Shape 2202"/>
        <p:cNvGrpSpPr/>
        <p:nvPr/>
      </p:nvGrpSpPr>
      <p:grpSpPr>
        <a:xfrm>
          <a:off x="0" y="0"/>
          <a:ext cx="0" cy="0"/>
          <a:chOff x="0" y="0"/>
          <a:chExt cx="0" cy="0"/>
        </a:xfrm>
      </p:grpSpPr>
      <p:sp>
        <p:nvSpPr>
          <p:cNvPr id="2203" name="Google Shape;2203;p117"/>
          <p:cNvSpPr/>
          <p:nvPr/>
        </p:nvSpPr>
        <p:spPr>
          <a:xfrm>
            <a:off x="8196200" y="533700"/>
            <a:ext cx="830700" cy="253800"/>
          </a:xfrm>
          <a:prstGeom prst="rect">
            <a:avLst/>
          </a:prstGeom>
          <a:solidFill>
            <a:srgbClr val="CA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17"/>
          <p:cNvSpPr/>
          <p:nvPr/>
        </p:nvSpPr>
        <p:spPr>
          <a:xfrm>
            <a:off x="2711975" y="-562625"/>
            <a:ext cx="6390900" cy="6756300"/>
          </a:xfrm>
          <a:prstGeom prst="ellipse">
            <a:avLst/>
          </a:prstGeom>
          <a:gradFill>
            <a:gsLst>
              <a:gs pos="0">
                <a:srgbClr val="007CA8"/>
              </a:gs>
              <a:gs pos="61000">
                <a:srgbClr val="CAEFFC"/>
              </a:gs>
              <a:gs pos="100000">
                <a:srgbClr val="CAEFF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5" name="Google Shape;2205;p117"/>
          <p:cNvPicPr preferRelativeResize="0"/>
          <p:nvPr/>
        </p:nvPicPr>
        <p:blipFill rotWithShape="1">
          <a:blip r:embed="rId3">
            <a:alphaModFix/>
          </a:blip>
          <a:srcRect t="-1584" b="3168"/>
          <a:stretch/>
        </p:blipFill>
        <p:spPr>
          <a:xfrm>
            <a:off x="3316650" y="411225"/>
            <a:ext cx="5181525" cy="4732276"/>
          </a:xfrm>
          <a:prstGeom prst="rect">
            <a:avLst/>
          </a:prstGeom>
          <a:noFill/>
          <a:ln>
            <a:noFill/>
          </a:ln>
        </p:spPr>
      </p:pic>
      <p:sp>
        <p:nvSpPr>
          <p:cNvPr id="2206" name="Google Shape;2206;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207" name="Google Shape;2207;p117"/>
          <p:cNvSpPr/>
          <p:nvPr/>
        </p:nvSpPr>
        <p:spPr>
          <a:xfrm>
            <a:off x="7514150" y="1460375"/>
            <a:ext cx="1236600" cy="533700"/>
          </a:xfrm>
          <a:prstGeom prst="leftArrow">
            <a:avLst>
              <a:gd name="adj1" fmla="val 50000"/>
              <a:gd name="adj2" fmla="val 50000"/>
            </a:avLst>
          </a:prstGeom>
          <a:solidFill>
            <a:srgbClr val="FAF5AC"/>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1300">
                <a:latin typeface="Roboto"/>
                <a:ea typeface="Roboto"/>
                <a:cs typeface="Roboto"/>
                <a:sym typeface="Roboto"/>
              </a:rPr>
              <a:t>Lampboard</a:t>
            </a:r>
            <a:endParaRPr sz="1300">
              <a:latin typeface="Roboto"/>
              <a:ea typeface="Roboto"/>
              <a:cs typeface="Roboto"/>
              <a:sym typeface="Roboto"/>
            </a:endParaRPr>
          </a:p>
        </p:txBody>
      </p:sp>
      <p:sp>
        <p:nvSpPr>
          <p:cNvPr id="2208" name="Google Shape;2208;p117"/>
          <p:cNvSpPr/>
          <p:nvPr/>
        </p:nvSpPr>
        <p:spPr>
          <a:xfrm>
            <a:off x="7514150" y="2381100"/>
            <a:ext cx="1236600" cy="533700"/>
          </a:xfrm>
          <a:prstGeom prst="leftArrow">
            <a:avLst>
              <a:gd name="adj1" fmla="val 50000"/>
              <a:gd name="adj2" fmla="val 50000"/>
            </a:avLst>
          </a:prstGeom>
          <a:solidFill>
            <a:srgbClr val="FAF5AC"/>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1300">
                <a:latin typeface="Roboto"/>
                <a:ea typeface="Roboto"/>
                <a:cs typeface="Roboto"/>
                <a:sym typeface="Roboto"/>
              </a:rPr>
              <a:t>Keyboard</a:t>
            </a:r>
            <a:endParaRPr sz="1300">
              <a:latin typeface="Roboto"/>
              <a:ea typeface="Roboto"/>
              <a:cs typeface="Roboto"/>
              <a:sym typeface="Roboto"/>
            </a:endParaRPr>
          </a:p>
        </p:txBody>
      </p:sp>
      <p:sp>
        <p:nvSpPr>
          <p:cNvPr id="2209" name="Google Shape;2209;p117"/>
          <p:cNvSpPr txBox="1">
            <a:spLocks noGrp="1"/>
          </p:cNvSpPr>
          <p:nvPr>
            <p:ph type="title"/>
          </p:nvPr>
        </p:nvSpPr>
        <p:spPr>
          <a:xfrm>
            <a:off x="-12300" y="0"/>
            <a:ext cx="40110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Enigma Cipher</a:t>
            </a:r>
            <a:endParaRPr/>
          </a:p>
        </p:txBody>
      </p:sp>
      <p:sp>
        <p:nvSpPr>
          <p:cNvPr id="2210" name="Google Shape;2210;p117"/>
          <p:cNvSpPr txBox="1">
            <a:spLocks noGrp="1"/>
          </p:cNvSpPr>
          <p:nvPr>
            <p:ph type="subTitle" idx="1"/>
          </p:nvPr>
        </p:nvSpPr>
        <p:spPr>
          <a:xfrm>
            <a:off x="0" y="675975"/>
            <a:ext cx="3899400" cy="804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As technology advanced, applied cryptography became more complex </a:t>
            </a:r>
            <a:br>
              <a:rPr lang="en"/>
            </a:br>
            <a:r>
              <a:rPr lang="en"/>
              <a:t>and harder to crack. </a:t>
            </a:r>
            <a:endParaRPr/>
          </a:p>
        </p:txBody>
      </p:sp>
      <p:sp>
        <p:nvSpPr>
          <p:cNvPr id="2211" name="Google Shape;2211;p117"/>
          <p:cNvSpPr txBox="1">
            <a:spLocks noGrp="1"/>
          </p:cNvSpPr>
          <p:nvPr>
            <p:ph type="body" idx="3"/>
          </p:nvPr>
        </p:nvSpPr>
        <p:spPr>
          <a:xfrm>
            <a:off x="175" y="2175425"/>
            <a:ext cx="3610500" cy="27309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t>After the end of World War I,</a:t>
            </a:r>
            <a:br>
              <a:rPr lang="en"/>
            </a:br>
            <a:r>
              <a:rPr lang="en"/>
              <a:t>Germany developed an advanced encryption tool known as the </a:t>
            </a:r>
            <a:r>
              <a:rPr lang="en" b="1"/>
              <a:t>Enigma machine. </a:t>
            </a:r>
            <a:r>
              <a:rPr lang="en"/>
              <a:t> </a:t>
            </a:r>
            <a:endParaRPr/>
          </a:p>
          <a:p>
            <a:pPr marL="548640" lvl="0" indent="0" algn="l" rtl="0">
              <a:lnSpc>
                <a:spcPct val="115000"/>
              </a:lnSpc>
              <a:spcBef>
                <a:spcPts val="800"/>
              </a:spcBef>
              <a:spcAft>
                <a:spcPts val="800"/>
              </a:spcAft>
              <a:buNone/>
            </a:pPr>
            <a:r>
              <a:rPr lang="en"/>
              <a:t>The machine scrambles the 26 letters of alphabet, allowing for billions of ways to encrypt a message. </a:t>
            </a:r>
            <a:endParaRPr/>
          </a:p>
        </p:txBody>
      </p:sp>
      <p:sp>
        <p:nvSpPr>
          <p:cNvPr id="2212" name="Google Shape;2212;p117"/>
          <p:cNvSpPr/>
          <p:nvPr/>
        </p:nvSpPr>
        <p:spPr>
          <a:xfrm>
            <a:off x="8313250" y="4703400"/>
            <a:ext cx="830700" cy="253800"/>
          </a:xfrm>
          <a:prstGeom prst="rect">
            <a:avLst/>
          </a:prstGeom>
          <a:solidFill>
            <a:srgbClr val="CA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13" name="Google Shape;2213;p117"/>
          <p:cNvPicPr preferRelativeResize="0"/>
          <p:nvPr/>
        </p:nvPicPr>
        <p:blipFill rotWithShape="1">
          <a:blip r:embed="rId4">
            <a:alphaModFix amt="51000"/>
          </a:blip>
          <a:srcRect t="1774" b="1765"/>
          <a:stretch/>
        </p:blipFill>
        <p:spPr>
          <a:xfrm>
            <a:off x="506800" y="3300375"/>
            <a:ext cx="400700" cy="309575"/>
          </a:xfrm>
          <a:prstGeom prst="rect">
            <a:avLst/>
          </a:prstGeom>
          <a:noFill/>
          <a:ln>
            <a:noFill/>
          </a:ln>
        </p:spPr>
      </p:pic>
      <p:sp>
        <p:nvSpPr>
          <p:cNvPr id="2214" name="Google Shape;2214;p117"/>
          <p:cNvSpPr/>
          <p:nvPr/>
        </p:nvSpPr>
        <p:spPr>
          <a:xfrm>
            <a:off x="7514150" y="3669150"/>
            <a:ext cx="1236600" cy="533700"/>
          </a:xfrm>
          <a:prstGeom prst="leftArrow">
            <a:avLst>
              <a:gd name="adj1" fmla="val 50000"/>
              <a:gd name="adj2" fmla="val 50000"/>
            </a:avLst>
          </a:prstGeom>
          <a:solidFill>
            <a:srgbClr val="FAF5AC"/>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1300">
                <a:latin typeface="Roboto"/>
                <a:ea typeface="Roboto"/>
                <a:cs typeface="Roboto"/>
                <a:sym typeface="Roboto"/>
              </a:rPr>
              <a:t>Slots</a:t>
            </a:r>
            <a:endParaRPr sz="13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18"/>
        <p:cNvGrpSpPr/>
        <p:nvPr/>
      </p:nvGrpSpPr>
      <p:grpSpPr>
        <a:xfrm>
          <a:off x="0" y="0"/>
          <a:ext cx="0" cy="0"/>
          <a:chOff x="0" y="0"/>
          <a:chExt cx="0" cy="0"/>
        </a:xfrm>
      </p:grpSpPr>
      <p:pic>
        <p:nvPicPr>
          <p:cNvPr id="2219" name="Google Shape;2219;p118"/>
          <p:cNvPicPr preferRelativeResize="0"/>
          <p:nvPr/>
        </p:nvPicPr>
        <p:blipFill rotWithShape="1">
          <a:blip r:embed="rId3">
            <a:alphaModFix/>
          </a:blip>
          <a:srcRect b="14559"/>
          <a:stretch/>
        </p:blipFill>
        <p:spPr>
          <a:xfrm>
            <a:off x="175" y="0"/>
            <a:ext cx="9144000" cy="5208374"/>
          </a:xfrm>
          <a:prstGeom prst="rect">
            <a:avLst/>
          </a:prstGeom>
          <a:noFill/>
          <a:ln>
            <a:noFill/>
          </a:ln>
        </p:spPr>
      </p:pic>
      <p:sp>
        <p:nvSpPr>
          <p:cNvPr id="2220" name="Google Shape;2220;p118"/>
          <p:cNvSpPr txBox="1">
            <a:spLocks noGrp="1"/>
          </p:cNvSpPr>
          <p:nvPr>
            <p:ph type="title"/>
          </p:nvPr>
        </p:nvSpPr>
        <p:spPr>
          <a:xfrm>
            <a:off x="4392700" y="228600"/>
            <a:ext cx="40110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Enigma: Key Creation</a:t>
            </a:r>
            <a:endParaRPr>
              <a:solidFill>
                <a:srgbClr val="FFFFFF"/>
              </a:solidFill>
            </a:endParaRPr>
          </a:p>
        </p:txBody>
      </p:sp>
      <p:sp>
        <p:nvSpPr>
          <p:cNvPr id="2221" name="Google Shape;2221;p118"/>
          <p:cNvSpPr txBox="1">
            <a:spLocks noGrp="1"/>
          </p:cNvSpPr>
          <p:nvPr>
            <p:ph type="subTitle" idx="1"/>
          </p:nvPr>
        </p:nvSpPr>
        <p:spPr>
          <a:xfrm>
            <a:off x="4405000" y="904575"/>
            <a:ext cx="4567500" cy="2880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latin typeface="Roboto Medium"/>
                <a:ea typeface="Roboto Medium"/>
                <a:cs typeface="Roboto Medium"/>
                <a:sym typeface="Roboto Medium"/>
              </a:rPr>
              <a:t>Settings are configured by the user.</a:t>
            </a:r>
            <a:endParaRPr>
              <a:solidFill>
                <a:srgbClr val="FFFFFF"/>
              </a:solidFill>
              <a:latin typeface="Roboto Medium"/>
              <a:ea typeface="Roboto Medium"/>
              <a:cs typeface="Roboto Medium"/>
              <a:sym typeface="Roboto Medium"/>
            </a:endParaRPr>
          </a:p>
          <a:p>
            <a:pPr marL="457200" lvl="0" indent="-330200" algn="l" rtl="0">
              <a:lnSpc>
                <a:spcPct val="115000"/>
              </a:lnSpc>
              <a:spcBef>
                <a:spcPts val="800"/>
              </a:spcBef>
              <a:spcAft>
                <a:spcPts val="0"/>
              </a:spcAft>
              <a:buClr>
                <a:srgbClr val="FFFFFF"/>
              </a:buClr>
              <a:buSzPts val="1600"/>
              <a:buChar char="●"/>
            </a:pPr>
            <a:r>
              <a:rPr lang="en" sz="1600">
                <a:solidFill>
                  <a:srgbClr val="FFFFFF"/>
                </a:solidFill>
              </a:rPr>
              <a:t>The key was created when the sender plugged wires into specific slots and arranged the roto settings.</a:t>
            </a:r>
            <a:endParaRPr sz="1600">
              <a:solidFill>
                <a:srgbClr val="FFFFFF"/>
              </a:solidFill>
            </a:endParaRPr>
          </a:p>
          <a:p>
            <a:pPr marL="457200" lvl="0" indent="-330200" algn="l" rtl="0">
              <a:lnSpc>
                <a:spcPct val="115000"/>
              </a:lnSpc>
              <a:spcBef>
                <a:spcPts val="1000"/>
              </a:spcBef>
              <a:spcAft>
                <a:spcPts val="0"/>
              </a:spcAft>
              <a:buClr>
                <a:srgbClr val="FFFFFF"/>
              </a:buClr>
              <a:buSzPts val="1600"/>
              <a:buChar char="●"/>
            </a:pPr>
            <a:r>
              <a:rPr lang="en" sz="1600">
                <a:solidFill>
                  <a:srgbClr val="FFFFFF"/>
                </a:solidFill>
              </a:rPr>
              <a:t>The exact settings were then used by the recipient for decryption. </a:t>
            </a:r>
            <a:endParaRPr sz="1600">
              <a:solidFill>
                <a:srgbClr val="FFFFFF"/>
              </a:solidFill>
            </a:endParaRPr>
          </a:p>
        </p:txBody>
      </p:sp>
      <p:sp>
        <p:nvSpPr>
          <p:cNvPr id="2222" name="Google Shape;222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cxnSp>
        <p:nvCxnSpPr>
          <p:cNvPr id="2223" name="Google Shape;2223;p118"/>
          <p:cNvCxnSpPr/>
          <p:nvPr/>
        </p:nvCxnSpPr>
        <p:spPr>
          <a:xfrm>
            <a:off x="4739000" y="868675"/>
            <a:ext cx="4143300" cy="0"/>
          </a:xfrm>
          <a:prstGeom prst="straightConnector1">
            <a:avLst/>
          </a:prstGeom>
          <a:noFill/>
          <a:ln w="9525" cap="flat" cmpd="sng">
            <a:solidFill>
              <a:srgbClr val="EFEFEF"/>
            </a:solidFill>
            <a:prstDash val="solid"/>
            <a:round/>
            <a:headEnd type="none" w="med" len="med"/>
            <a:tailEnd type="none" w="med" len="med"/>
          </a:ln>
        </p:spPr>
      </p:cxnSp>
      <p:sp>
        <p:nvSpPr>
          <p:cNvPr id="2224" name="Google Shape;2224;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12</a:t>
            </a:fld>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AEFFC"/>
        </a:solidFill>
        <a:effectLst/>
      </p:bgPr>
    </p:bg>
    <p:spTree>
      <p:nvGrpSpPr>
        <p:cNvPr id="1" name="Shape 2228"/>
        <p:cNvGrpSpPr/>
        <p:nvPr/>
      </p:nvGrpSpPr>
      <p:grpSpPr>
        <a:xfrm>
          <a:off x="0" y="0"/>
          <a:ext cx="0" cy="0"/>
          <a:chOff x="0" y="0"/>
          <a:chExt cx="0" cy="0"/>
        </a:xfrm>
      </p:grpSpPr>
      <p:sp>
        <p:nvSpPr>
          <p:cNvPr id="2229" name="Google Shape;2229;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Enigma: Encryption</a:t>
            </a:r>
            <a:endParaRPr/>
          </a:p>
        </p:txBody>
      </p:sp>
      <p:sp>
        <p:nvSpPr>
          <p:cNvPr id="2230" name="Google Shape;2230;p119"/>
          <p:cNvSpPr txBox="1">
            <a:spLocks noGrp="1"/>
          </p:cNvSpPr>
          <p:nvPr>
            <p:ph type="subTitle" idx="1"/>
          </p:nvPr>
        </p:nvSpPr>
        <p:spPr>
          <a:xfrm>
            <a:off x="0" y="675975"/>
            <a:ext cx="4594500" cy="2767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To encrypt, the sender typed the plaintext message on the machine’s keyboard one letter at a time.</a:t>
            </a:r>
            <a:endParaRPr>
              <a:latin typeface="Roboto Medium"/>
              <a:ea typeface="Roboto Medium"/>
              <a:cs typeface="Roboto Medium"/>
              <a:sym typeface="Roboto Medium"/>
            </a:endParaRPr>
          </a:p>
          <a:p>
            <a:pPr marL="457200" lvl="0" indent="-330200" algn="l" rtl="0">
              <a:lnSpc>
                <a:spcPct val="115000"/>
              </a:lnSpc>
              <a:spcBef>
                <a:spcPts val="800"/>
              </a:spcBef>
              <a:spcAft>
                <a:spcPts val="0"/>
              </a:spcAft>
              <a:buClr>
                <a:schemeClr val="dk1"/>
              </a:buClr>
              <a:buSzPts val="1600"/>
              <a:buChar char="●"/>
            </a:pPr>
            <a:r>
              <a:rPr lang="en" sz="1600">
                <a:solidFill>
                  <a:schemeClr val="dk1"/>
                </a:solidFill>
              </a:rPr>
              <a:t>After each letter was pressed on the keyboard, another letter lit up on the machine's lampboard.</a:t>
            </a:r>
            <a:endParaRPr sz="1600">
              <a:solidFill>
                <a:schemeClr val="dk1"/>
              </a:solidFill>
            </a:endParaRPr>
          </a:p>
          <a:p>
            <a:pPr marL="457200" lvl="0" indent="-330200" algn="l" rtl="0">
              <a:lnSpc>
                <a:spcPct val="115000"/>
              </a:lnSpc>
              <a:spcBef>
                <a:spcPts val="1000"/>
              </a:spcBef>
              <a:spcAft>
                <a:spcPts val="0"/>
              </a:spcAft>
              <a:buClr>
                <a:schemeClr val="dk1"/>
              </a:buClr>
              <a:buSzPts val="1600"/>
              <a:buChar char="●"/>
            </a:pPr>
            <a:r>
              <a:rPr lang="en" sz="1600">
                <a:solidFill>
                  <a:schemeClr val="dk1"/>
                </a:solidFill>
              </a:rPr>
              <a:t>The illuminated letters were documented, creating the ciphertext.</a:t>
            </a:r>
            <a:endParaRPr sz="1600">
              <a:solidFill>
                <a:schemeClr val="dk1"/>
              </a:solidFill>
            </a:endParaRPr>
          </a:p>
          <a:p>
            <a:pPr marL="457200" lvl="0" indent="-330200" algn="l" rtl="0">
              <a:lnSpc>
                <a:spcPct val="115000"/>
              </a:lnSpc>
              <a:spcBef>
                <a:spcPts val="1000"/>
              </a:spcBef>
              <a:spcAft>
                <a:spcPts val="0"/>
              </a:spcAft>
              <a:buClr>
                <a:schemeClr val="dk1"/>
              </a:buClr>
              <a:buSzPts val="1600"/>
              <a:buChar char="●"/>
            </a:pPr>
            <a:r>
              <a:rPr lang="en" sz="1600">
                <a:solidFill>
                  <a:schemeClr val="dk1"/>
                </a:solidFill>
              </a:rPr>
              <a:t>The ciphertext was transmitted </a:t>
            </a:r>
            <a:endParaRPr sz="1600">
              <a:solidFill>
                <a:schemeClr val="dk1"/>
              </a:solidFill>
            </a:endParaRPr>
          </a:p>
          <a:p>
            <a:pPr marL="457200" lvl="0" indent="0" algn="l" rtl="0">
              <a:lnSpc>
                <a:spcPct val="115000"/>
              </a:lnSpc>
              <a:spcBef>
                <a:spcPts val="0"/>
              </a:spcBef>
              <a:spcAft>
                <a:spcPts val="1000"/>
              </a:spcAft>
              <a:buNone/>
            </a:pPr>
            <a:r>
              <a:rPr lang="en" sz="1600">
                <a:solidFill>
                  <a:schemeClr val="dk1"/>
                </a:solidFill>
              </a:rPr>
              <a:t>to the recipient.</a:t>
            </a:r>
            <a:endParaRPr sz="1600"/>
          </a:p>
        </p:txBody>
      </p:sp>
      <p:sp>
        <p:nvSpPr>
          <p:cNvPr id="2231" name="Google Shape;223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2232" name="Google Shape;2232;p119"/>
          <p:cNvPicPr preferRelativeResize="0"/>
          <p:nvPr/>
        </p:nvPicPr>
        <p:blipFill rotWithShape="1">
          <a:blip r:embed="rId3">
            <a:alphaModFix/>
          </a:blip>
          <a:srcRect l="2091" t="4232" r="1503" b="2753"/>
          <a:stretch/>
        </p:blipFill>
        <p:spPr>
          <a:xfrm rot="400410">
            <a:off x="4150286" y="602961"/>
            <a:ext cx="4610705" cy="3511802"/>
          </a:xfrm>
          <a:prstGeom prst="rect">
            <a:avLst/>
          </a:prstGeom>
          <a:noFill/>
          <a:ln>
            <a:noFill/>
          </a:ln>
          <a:effectLst>
            <a:outerShdw blurRad="142875" dist="9525" algn="bl" rotWithShape="0">
              <a:srgbClr val="000000">
                <a:alpha val="19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AEFFC"/>
        </a:solidFill>
        <a:effectLst/>
      </p:bgPr>
    </p:bg>
    <p:spTree>
      <p:nvGrpSpPr>
        <p:cNvPr id="1" name="Shape 2236"/>
        <p:cNvGrpSpPr/>
        <p:nvPr/>
      </p:nvGrpSpPr>
      <p:grpSpPr>
        <a:xfrm>
          <a:off x="0" y="0"/>
          <a:ext cx="0" cy="0"/>
          <a:chOff x="0" y="0"/>
          <a:chExt cx="0" cy="0"/>
        </a:xfrm>
      </p:grpSpPr>
      <p:sp>
        <p:nvSpPr>
          <p:cNvPr id="2237" name="Google Shape;2237;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Enigma: Decryption</a:t>
            </a:r>
            <a:endParaRPr/>
          </a:p>
        </p:txBody>
      </p:sp>
      <p:sp>
        <p:nvSpPr>
          <p:cNvPr id="2238" name="Google Shape;2238;p120"/>
          <p:cNvSpPr txBox="1">
            <a:spLocks noGrp="1"/>
          </p:cNvSpPr>
          <p:nvPr>
            <p:ph type="subTitle" idx="1"/>
          </p:nvPr>
        </p:nvSpPr>
        <p:spPr>
          <a:xfrm>
            <a:off x="0" y="675975"/>
            <a:ext cx="4143300" cy="3263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The secret key combination was provided to the recipient in advance.</a:t>
            </a:r>
            <a:endParaRPr>
              <a:latin typeface="Roboto Medium"/>
              <a:ea typeface="Roboto Medium"/>
              <a:cs typeface="Roboto Medium"/>
              <a:sym typeface="Roboto Medium"/>
            </a:endParaRPr>
          </a:p>
          <a:p>
            <a:pPr marL="457200" lvl="0" indent="-330200" algn="l" rtl="0">
              <a:lnSpc>
                <a:spcPct val="115000"/>
              </a:lnSpc>
              <a:spcBef>
                <a:spcPts val="800"/>
              </a:spcBef>
              <a:spcAft>
                <a:spcPts val="0"/>
              </a:spcAft>
              <a:buClr>
                <a:schemeClr val="dk1"/>
              </a:buClr>
              <a:buSzPts val="1600"/>
              <a:buChar char="●"/>
            </a:pPr>
            <a:r>
              <a:rPr lang="en" sz="1600">
                <a:solidFill>
                  <a:schemeClr val="dk1"/>
                </a:solidFill>
              </a:rPr>
              <a:t>The key was used to configure the machine with the exact settings used for encryption.</a:t>
            </a:r>
            <a:endParaRPr sz="1600">
              <a:solidFill>
                <a:schemeClr val="dk1"/>
              </a:solidFill>
            </a:endParaRPr>
          </a:p>
          <a:p>
            <a:pPr marL="457200" lvl="0" indent="-330200" algn="l" rtl="0">
              <a:lnSpc>
                <a:spcPct val="115000"/>
              </a:lnSpc>
              <a:spcBef>
                <a:spcPts val="1000"/>
              </a:spcBef>
              <a:spcAft>
                <a:spcPts val="0"/>
              </a:spcAft>
              <a:buClr>
                <a:schemeClr val="dk1"/>
              </a:buClr>
              <a:buSzPts val="1600"/>
              <a:buChar char="●"/>
            </a:pPr>
            <a:r>
              <a:rPr lang="en" sz="1600">
                <a:solidFill>
                  <a:schemeClr val="dk1"/>
                </a:solidFill>
              </a:rPr>
              <a:t>The ciphertext was entered one letter at a time in the keyboard, illuminating the original plaintext on the lampboard. </a:t>
            </a:r>
            <a:endParaRPr sz="1600"/>
          </a:p>
        </p:txBody>
      </p:sp>
      <p:sp>
        <p:nvSpPr>
          <p:cNvPr id="2239" name="Google Shape;223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2240" name="Google Shape;2240;p120"/>
          <p:cNvPicPr preferRelativeResize="0"/>
          <p:nvPr/>
        </p:nvPicPr>
        <p:blipFill rotWithShape="1">
          <a:blip r:embed="rId3">
            <a:alphaModFix/>
          </a:blip>
          <a:srcRect l="2091" t="4232" r="1503" b="2753"/>
          <a:stretch/>
        </p:blipFill>
        <p:spPr>
          <a:xfrm rot="400410">
            <a:off x="4150286" y="602961"/>
            <a:ext cx="4610705" cy="3511802"/>
          </a:xfrm>
          <a:prstGeom prst="rect">
            <a:avLst/>
          </a:prstGeom>
          <a:noFill/>
          <a:ln>
            <a:noFill/>
          </a:ln>
          <a:effectLst>
            <a:outerShdw blurRad="142875" dist="9525" algn="bl" rotWithShape="0">
              <a:srgbClr val="000000">
                <a:alpha val="19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CAEFFC"/>
            </a:gs>
            <a:gs pos="100000">
              <a:srgbClr val="6FCAEB"/>
            </a:gs>
          </a:gsLst>
          <a:path path="circle">
            <a:fillToRect l="50000" t="50000" r="50000" b="50000"/>
          </a:path>
          <a:tileRect/>
        </a:gradFill>
        <a:effectLst/>
      </p:bgPr>
    </p:bg>
    <p:spTree>
      <p:nvGrpSpPr>
        <p:cNvPr id="1" name="Shape 2244"/>
        <p:cNvGrpSpPr/>
        <p:nvPr/>
      </p:nvGrpSpPr>
      <p:grpSpPr>
        <a:xfrm>
          <a:off x="0" y="0"/>
          <a:ext cx="0" cy="0"/>
          <a:chOff x="0" y="0"/>
          <a:chExt cx="0" cy="0"/>
        </a:xfrm>
      </p:grpSpPr>
      <p:pic>
        <p:nvPicPr>
          <p:cNvPr id="2245" name="Google Shape;2245;p121"/>
          <p:cNvPicPr preferRelativeResize="0"/>
          <p:nvPr/>
        </p:nvPicPr>
        <p:blipFill>
          <a:blip r:embed="rId3">
            <a:alphaModFix/>
          </a:blip>
          <a:stretch>
            <a:fillRect/>
          </a:stretch>
        </p:blipFill>
        <p:spPr>
          <a:xfrm>
            <a:off x="5366133" y="0"/>
            <a:ext cx="3777865" cy="5143501"/>
          </a:xfrm>
          <a:prstGeom prst="rect">
            <a:avLst/>
          </a:prstGeom>
          <a:noFill/>
          <a:ln>
            <a:noFill/>
          </a:ln>
        </p:spPr>
      </p:pic>
      <p:sp>
        <p:nvSpPr>
          <p:cNvPr id="2246" name="Google Shape;224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Cracking the Enigma</a:t>
            </a:r>
            <a:endParaRPr/>
          </a:p>
        </p:txBody>
      </p:sp>
      <p:sp>
        <p:nvSpPr>
          <p:cNvPr id="2247" name="Google Shape;2247;p121"/>
          <p:cNvSpPr txBox="1">
            <a:spLocks noGrp="1"/>
          </p:cNvSpPr>
          <p:nvPr>
            <p:ph type="subTitle" idx="1"/>
          </p:nvPr>
        </p:nvSpPr>
        <p:spPr>
          <a:xfrm>
            <a:off x="0" y="675975"/>
            <a:ext cx="5226300" cy="10854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During the height of World War II, English mathematician and computer scientist </a:t>
            </a:r>
            <a:r>
              <a:rPr lang="en" b="1"/>
              <a:t>Alan Turing</a:t>
            </a:r>
            <a:r>
              <a:rPr lang="en">
                <a:latin typeface="Roboto Medium"/>
                <a:ea typeface="Roboto Medium"/>
                <a:cs typeface="Roboto Medium"/>
                <a:sym typeface="Roboto Medium"/>
              </a:rPr>
              <a:t> developed a method to exploit the weaknesses of the Enigma machine’s design.</a:t>
            </a:r>
            <a:endParaRPr>
              <a:latin typeface="Roboto Medium"/>
              <a:ea typeface="Roboto Medium"/>
              <a:cs typeface="Roboto Medium"/>
              <a:sym typeface="Roboto Medium"/>
            </a:endParaRPr>
          </a:p>
          <a:p>
            <a:pPr marL="0" lvl="0" indent="0" algn="l" rtl="0">
              <a:lnSpc>
                <a:spcPct val="115000"/>
              </a:lnSpc>
              <a:spcBef>
                <a:spcPts val="900"/>
              </a:spcBef>
              <a:spcAft>
                <a:spcPts val="900"/>
              </a:spcAft>
              <a:buNone/>
            </a:pPr>
            <a:r>
              <a:rPr lang="en" sz="1600">
                <a:solidFill>
                  <a:schemeClr val="dk1"/>
                </a:solidFill>
              </a:rPr>
              <a:t>The creation of the </a:t>
            </a:r>
            <a:r>
              <a:rPr lang="en" sz="1600" b="1">
                <a:solidFill>
                  <a:schemeClr val="dk1"/>
                </a:solidFill>
              </a:rPr>
              <a:t>Bombe</a:t>
            </a:r>
            <a:r>
              <a:rPr lang="en" sz="1600">
                <a:solidFill>
                  <a:schemeClr val="dk1"/>
                </a:solidFill>
              </a:rPr>
              <a:t> helped decrypt the most complex versions of Enigma and is considered one of the Allied forces’ most important victories during the war. </a:t>
            </a:r>
            <a:endParaRPr sz="1600"/>
          </a:p>
        </p:txBody>
      </p:sp>
      <p:sp>
        <p:nvSpPr>
          <p:cNvPr id="2248" name="Google Shape;2248;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15</a:t>
            </a:fld>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122"/>
          <p:cNvSpPr/>
          <p:nvPr/>
        </p:nvSpPr>
        <p:spPr>
          <a:xfrm>
            <a:off x="0" y="0"/>
            <a:ext cx="9168600" cy="5143500"/>
          </a:xfrm>
          <a:prstGeom prst="rect">
            <a:avLst/>
          </a:prstGeom>
          <a:solidFill>
            <a:srgbClr val="CA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4" name="Google Shape;2254;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55" name="Google Shape;2255;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56" name="Google Shape;2256;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Summary </a:t>
            </a:r>
            <a:endParaRPr/>
          </a:p>
        </p:txBody>
      </p:sp>
      <p:sp>
        <p:nvSpPr>
          <p:cNvPr id="2257" name="Google Shape;2257;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58" name="Google Shape;2258;p122"/>
          <p:cNvSpPr/>
          <p:nvPr/>
        </p:nvSpPr>
        <p:spPr>
          <a:xfrm>
            <a:off x="1352550" y="1284650"/>
            <a:ext cx="30525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22"/>
          <p:cNvSpPr txBox="1"/>
          <p:nvPr/>
        </p:nvSpPr>
        <p:spPr>
          <a:xfrm>
            <a:off x="-12300" y="1303825"/>
            <a:ext cx="4349400" cy="606900"/>
          </a:xfrm>
          <a:prstGeom prst="rect">
            <a:avLst/>
          </a:prstGeom>
          <a:noFill/>
          <a:ln>
            <a:noFill/>
          </a:ln>
        </p:spPr>
        <p:txBody>
          <a:bodyPr spcFirstLastPara="1" wrap="square" lIns="1554475" tIns="0" rIns="27430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Information in human readable form.</a:t>
            </a:r>
            <a:endParaRPr sz="1200">
              <a:latin typeface="Roboto"/>
              <a:ea typeface="Roboto"/>
              <a:cs typeface="Roboto"/>
              <a:sym typeface="Roboto"/>
            </a:endParaRPr>
          </a:p>
        </p:txBody>
      </p:sp>
      <p:sp>
        <p:nvSpPr>
          <p:cNvPr id="2260" name="Google Shape;2260;p122"/>
          <p:cNvSpPr/>
          <p:nvPr/>
        </p:nvSpPr>
        <p:spPr>
          <a:xfrm>
            <a:off x="1352550" y="2136961"/>
            <a:ext cx="30525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22"/>
          <p:cNvSpPr/>
          <p:nvPr/>
        </p:nvSpPr>
        <p:spPr>
          <a:xfrm>
            <a:off x="1352550" y="2979675"/>
            <a:ext cx="30525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22"/>
          <p:cNvSpPr txBox="1"/>
          <p:nvPr/>
        </p:nvSpPr>
        <p:spPr>
          <a:xfrm>
            <a:off x="-12300" y="2139347"/>
            <a:ext cx="4273800" cy="606900"/>
          </a:xfrm>
          <a:prstGeom prst="rect">
            <a:avLst/>
          </a:prstGeom>
          <a:noFill/>
          <a:ln>
            <a:noFill/>
          </a:ln>
        </p:spPr>
        <p:txBody>
          <a:bodyPr spcFirstLastPara="1" wrap="square" lIns="1554475" tIns="0" rIns="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Plaintext message that has been encrypted into an unreadable form.</a:t>
            </a:r>
            <a:endParaRPr sz="1200">
              <a:latin typeface="Roboto"/>
              <a:ea typeface="Roboto"/>
              <a:cs typeface="Roboto"/>
              <a:sym typeface="Roboto"/>
            </a:endParaRPr>
          </a:p>
        </p:txBody>
      </p:sp>
      <p:sp>
        <p:nvSpPr>
          <p:cNvPr id="2263" name="Google Shape;2263;p122"/>
          <p:cNvSpPr txBox="1"/>
          <p:nvPr/>
        </p:nvSpPr>
        <p:spPr>
          <a:xfrm>
            <a:off x="-6567" y="2982078"/>
            <a:ext cx="4273800" cy="606900"/>
          </a:xfrm>
          <a:prstGeom prst="rect">
            <a:avLst/>
          </a:prstGeom>
          <a:noFill/>
          <a:ln>
            <a:noFill/>
          </a:ln>
        </p:spPr>
        <p:txBody>
          <a:bodyPr spcFirstLastPara="1" wrap="square" lIns="1554475" tIns="0" rIns="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Process of converting plaintext </a:t>
            </a:r>
            <a:br>
              <a:rPr lang="en" sz="1200">
                <a:latin typeface="Roboto"/>
                <a:ea typeface="Roboto"/>
                <a:cs typeface="Roboto"/>
                <a:sym typeface="Roboto"/>
              </a:rPr>
            </a:br>
            <a:r>
              <a:rPr lang="en" sz="1200">
                <a:latin typeface="Roboto"/>
                <a:ea typeface="Roboto"/>
                <a:cs typeface="Roboto"/>
                <a:sym typeface="Roboto"/>
              </a:rPr>
              <a:t>to ciphertext.</a:t>
            </a:r>
            <a:endParaRPr sz="1200">
              <a:latin typeface="Roboto"/>
              <a:ea typeface="Roboto"/>
              <a:cs typeface="Roboto"/>
              <a:sym typeface="Roboto"/>
            </a:endParaRPr>
          </a:p>
        </p:txBody>
      </p:sp>
      <p:grpSp>
        <p:nvGrpSpPr>
          <p:cNvPr id="2264" name="Google Shape;2264;p122"/>
          <p:cNvGrpSpPr/>
          <p:nvPr/>
        </p:nvGrpSpPr>
        <p:grpSpPr>
          <a:xfrm>
            <a:off x="294425" y="1284650"/>
            <a:ext cx="939679" cy="621300"/>
            <a:chOff x="294316" y="1378825"/>
            <a:chExt cx="939773" cy="621300"/>
          </a:xfrm>
        </p:grpSpPr>
        <p:sp>
          <p:nvSpPr>
            <p:cNvPr id="2265" name="Google Shape;2265;p122"/>
            <p:cNvSpPr/>
            <p:nvPr/>
          </p:nvSpPr>
          <p:spPr>
            <a:xfrm>
              <a:off x="294316" y="1378825"/>
              <a:ext cx="8583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Medium"/>
                  <a:ea typeface="Roboto Medium"/>
                  <a:cs typeface="Roboto Medium"/>
                  <a:sym typeface="Roboto Medium"/>
                </a:rPr>
                <a:t>Plaintext</a:t>
              </a:r>
              <a:endParaRPr sz="3000">
                <a:latin typeface="Roboto Thin"/>
                <a:ea typeface="Roboto Thin"/>
                <a:cs typeface="Roboto Thin"/>
                <a:sym typeface="Roboto Thin"/>
              </a:endParaRPr>
            </a:p>
          </p:txBody>
        </p:sp>
        <p:sp>
          <p:nvSpPr>
            <p:cNvPr id="2266" name="Google Shape;2266;p122"/>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122"/>
          <p:cNvGrpSpPr/>
          <p:nvPr/>
        </p:nvGrpSpPr>
        <p:grpSpPr>
          <a:xfrm>
            <a:off x="294300" y="2134550"/>
            <a:ext cx="939789" cy="621300"/>
            <a:chOff x="294300" y="1378825"/>
            <a:chExt cx="939789" cy="621300"/>
          </a:xfrm>
        </p:grpSpPr>
        <p:sp>
          <p:nvSpPr>
            <p:cNvPr id="2268" name="Google Shape;2268;p122"/>
            <p:cNvSpPr/>
            <p:nvPr/>
          </p:nvSpPr>
          <p:spPr>
            <a:xfrm>
              <a:off x="294300" y="1378825"/>
              <a:ext cx="858300" cy="621300"/>
            </a:xfrm>
            <a:prstGeom prst="roundRect">
              <a:avLst>
                <a:gd name="adj" fmla="val 16667"/>
              </a:avLst>
            </a:prstGeom>
            <a:solidFill>
              <a:srgbClr val="40D3E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latin typeface="Roboto Medium"/>
                  <a:ea typeface="Roboto Medium"/>
                  <a:cs typeface="Roboto Medium"/>
                  <a:sym typeface="Roboto Medium"/>
                </a:rPr>
                <a:t>Ciphertext</a:t>
              </a:r>
              <a:endParaRPr sz="3000">
                <a:latin typeface="Roboto Thin"/>
                <a:ea typeface="Roboto Thin"/>
                <a:cs typeface="Roboto Thin"/>
                <a:sym typeface="Roboto Thin"/>
              </a:endParaRPr>
            </a:p>
          </p:txBody>
        </p:sp>
        <p:sp>
          <p:nvSpPr>
            <p:cNvPr id="2269" name="Google Shape;2269;p122"/>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122"/>
          <p:cNvGrpSpPr/>
          <p:nvPr/>
        </p:nvGrpSpPr>
        <p:grpSpPr>
          <a:xfrm>
            <a:off x="294400" y="2979675"/>
            <a:ext cx="939689" cy="621300"/>
            <a:chOff x="294400" y="1378825"/>
            <a:chExt cx="939689" cy="621300"/>
          </a:xfrm>
        </p:grpSpPr>
        <p:sp>
          <p:nvSpPr>
            <p:cNvPr id="2271" name="Google Shape;2271;p122"/>
            <p:cNvSpPr/>
            <p:nvPr/>
          </p:nvSpPr>
          <p:spPr>
            <a:xfrm>
              <a:off x="294400" y="1378825"/>
              <a:ext cx="858300" cy="621300"/>
            </a:xfrm>
            <a:prstGeom prst="roundRect">
              <a:avLst>
                <a:gd name="adj" fmla="val 16667"/>
              </a:avLst>
            </a:prstGeom>
            <a:solidFill>
              <a:srgbClr val="40D3E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latin typeface="Roboto Medium"/>
                  <a:ea typeface="Roboto Medium"/>
                  <a:cs typeface="Roboto Medium"/>
                  <a:sym typeface="Roboto Medium"/>
                </a:rPr>
                <a:t>Encryption</a:t>
              </a:r>
              <a:endParaRPr sz="3000">
                <a:latin typeface="Roboto Thin"/>
                <a:ea typeface="Roboto Thin"/>
                <a:cs typeface="Roboto Thin"/>
                <a:sym typeface="Roboto Thin"/>
              </a:endParaRPr>
            </a:p>
          </p:txBody>
        </p:sp>
        <p:sp>
          <p:nvSpPr>
            <p:cNvPr id="2272" name="Google Shape;2272;p122"/>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122"/>
          <p:cNvSpPr/>
          <p:nvPr/>
        </p:nvSpPr>
        <p:spPr>
          <a:xfrm>
            <a:off x="5669725" y="1284650"/>
            <a:ext cx="32565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2"/>
          <p:cNvSpPr txBox="1"/>
          <p:nvPr/>
        </p:nvSpPr>
        <p:spPr>
          <a:xfrm>
            <a:off x="5685400" y="1303825"/>
            <a:ext cx="3186300" cy="606900"/>
          </a:xfrm>
          <a:prstGeom prst="rect">
            <a:avLst/>
          </a:prstGeom>
          <a:noFill/>
          <a:ln>
            <a:noFill/>
          </a:ln>
        </p:spPr>
        <p:txBody>
          <a:bodyPr spcFirstLastPara="1" wrap="square" lIns="228600" tIns="0" rIns="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Method of performing encryption or decryption.</a:t>
            </a:r>
            <a:endParaRPr sz="1200">
              <a:latin typeface="Roboto"/>
              <a:ea typeface="Roboto"/>
              <a:cs typeface="Roboto"/>
              <a:sym typeface="Roboto"/>
            </a:endParaRPr>
          </a:p>
        </p:txBody>
      </p:sp>
      <p:sp>
        <p:nvSpPr>
          <p:cNvPr id="2275" name="Google Shape;2275;p122"/>
          <p:cNvSpPr/>
          <p:nvPr/>
        </p:nvSpPr>
        <p:spPr>
          <a:xfrm>
            <a:off x="5669725" y="2136961"/>
            <a:ext cx="32565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2"/>
          <p:cNvSpPr/>
          <p:nvPr/>
        </p:nvSpPr>
        <p:spPr>
          <a:xfrm>
            <a:off x="5669725" y="2979675"/>
            <a:ext cx="32565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2"/>
          <p:cNvSpPr txBox="1"/>
          <p:nvPr/>
        </p:nvSpPr>
        <p:spPr>
          <a:xfrm>
            <a:off x="5685400" y="2139338"/>
            <a:ext cx="3143100" cy="606900"/>
          </a:xfrm>
          <a:prstGeom prst="rect">
            <a:avLst/>
          </a:prstGeom>
          <a:noFill/>
          <a:ln>
            <a:noFill/>
          </a:ln>
        </p:spPr>
        <p:txBody>
          <a:bodyPr spcFirstLastPara="1" wrap="square" lIns="228600" tIns="0" rIns="91425"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Parameter specifying how plaintext is converted to ciphertext and vice versa.</a:t>
            </a:r>
            <a:endParaRPr sz="1200">
              <a:latin typeface="Roboto"/>
              <a:ea typeface="Roboto"/>
              <a:cs typeface="Roboto"/>
              <a:sym typeface="Roboto"/>
            </a:endParaRPr>
          </a:p>
        </p:txBody>
      </p:sp>
      <p:sp>
        <p:nvSpPr>
          <p:cNvPr id="2278" name="Google Shape;2278;p122"/>
          <p:cNvSpPr txBox="1"/>
          <p:nvPr/>
        </p:nvSpPr>
        <p:spPr>
          <a:xfrm>
            <a:off x="5689535" y="2982075"/>
            <a:ext cx="3186300" cy="606900"/>
          </a:xfrm>
          <a:prstGeom prst="rect">
            <a:avLst/>
          </a:prstGeom>
          <a:noFill/>
          <a:ln>
            <a:noFill/>
          </a:ln>
        </p:spPr>
        <p:txBody>
          <a:bodyPr spcFirstLastPara="1" wrap="square" lIns="228600" tIns="0" rIns="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Type of cipher that shifts the letters in the alphabet by a fixed number.</a:t>
            </a:r>
            <a:endParaRPr sz="1200">
              <a:latin typeface="Roboto"/>
              <a:ea typeface="Roboto"/>
              <a:cs typeface="Roboto"/>
              <a:sym typeface="Roboto"/>
            </a:endParaRPr>
          </a:p>
        </p:txBody>
      </p:sp>
      <p:grpSp>
        <p:nvGrpSpPr>
          <p:cNvPr id="2279" name="Google Shape;2279;p122"/>
          <p:cNvGrpSpPr/>
          <p:nvPr/>
        </p:nvGrpSpPr>
        <p:grpSpPr>
          <a:xfrm>
            <a:off x="4611475" y="1284625"/>
            <a:ext cx="939789" cy="621300"/>
            <a:chOff x="294300" y="1378813"/>
            <a:chExt cx="939789" cy="621300"/>
          </a:xfrm>
        </p:grpSpPr>
        <p:sp>
          <p:nvSpPr>
            <p:cNvPr id="2280" name="Google Shape;2280;p122"/>
            <p:cNvSpPr/>
            <p:nvPr/>
          </p:nvSpPr>
          <p:spPr>
            <a:xfrm>
              <a:off x="294300" y="1378813"/>
              <a:ext cx="8583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Medium"/>
                  <a:ea typeface="Roboto Medium"/>
                  <a:cs typeface="Roboto Medium"/>
                  <a:sym typeface="Roboto Medium"/>
                </a:rPr>
                <a:t>Cipher</a:t>
              </a:r>
              <a:endParaRPr sz="3000">
                <a:latin typeface="Roboto Thin"/>
                <a:ea typeface="Roboto Thin"/>
                <a:cs typeface="Roboto Thin"/>
                <a:sym typeface="Roboto Thin"/>
              </a:endParaRPr>
            </a:p>
          </p:txBody>
        </p:sp>
        <p:sp>
          <p:nvSpPr>
            <p:cNvPr id="2281" name="Google Shape;2281;p122"/>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122"/>
          <p:cNvGrpSpPr/>
          <p:nvPr/>
        </p:nvGrpSpPr>
        <p:grpSpPr>
          <a:xfrm>
            <a:off x="4611475" y="2134550"/>
            <a:ext cx="939789" cy="621300"/>
            <a:chOff x="294300" y="1378825"/>
            <a:chExt cx="939789" cy="621300"/>
          </a:xfrm>
        </p:grpSpPr>
        <p:sp>
          <p:nvSpPr>
            <p:cNvPr id="2283" name="Google Shape;2283;p122"/>
            <p:cNvSpPr/>
            <p:nvPr/>
          </p:nvSpPr>
          <p:spPr>
            <a:xfrm>
              <a:off x="294300" y="1378825"/>
              <a:ext cx="8583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Medium"/>
                  <a:ea typeface="Roboto Medium"/>
                  <a:cs typeface="Roboto Medium"/>
                  <a:sym typeface="Roboto Medium"/>
                </a:rPr>
                <a:t>Key</a:t>
              </a:r>
              <a:endParaRPr sz="3000">
                <a:latin typeface="Roboto Thin"/>
                <a:ea typeface="Roboto Thin"/>
                <a:cs typeface="Roboto Thin"/>
                <a:sym typeface="Roboto Thin"/>
              </a:endParaRPr>
            </a:p>
          </p:txBody>
        </p:sp>
        <p:sp>
          <p:nvSpPr>
            <p:cNvPr id="2284" name="Google Shape;2284;p122"/>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122"/>
          <p:cNvGrpSpPr/>
          <p:nvPr/>
        </p:nvGrpSpPr>
        <p:grpSpPr>
          <a:xfrm>
            <a:off x="4611475" y="2979675"/>
            <a:ext cx="939789" cy="621300"/>
            <a:chOff x="294300" y="1378825"/>
            <a:chExt cx="939789" cy="621300"/>
          </a:xfrm>
        </p:grpSpPr>
        <p:sp>
          <p:nvSpPr>
            <p:cNvPr id="2286" name="Google Shape;2286;p122"/>
            <p:cNvSpPr/>
            <p:nvPr/>
          </p:nvSpPr>
          <p:spPr>
            <a:xfrm>
              <a:off x="294300" y="1378825"/>
              <a:ext cx="8583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Medium"/>
                  <a:ea typeface="Roboto Medium"/>
                  <a:cs typeface="Roboto Medium"/>
                  <a:sym typeface="Roboto Medium"/>
                </a:rPr>
                <a:t>Caesar cipher</a:t>
              </a:r>
              <a:endParaRPr sz="3000">
                <a:latin typeface="Roboto Thin"/>
                <a:ea typeface="Roboto Thin"/>
                <a:cs typeface="Roboto Thin"/>
                <a:sym typeface="Roboto Thin"/>
              </a:endParaRPr>
            </a:p>
          </p:txBody>
        </p:sp>
        <p:sp>
          <p:nvSpPr>
            <p:cNvPr id="2287" name="Google Shape;2287;p122"/>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122"/>
          <p:cNvSpPr/>
          <p:nvPr/>
        </p:nvSpPr>
        <p:spPr>
          <a:xfrm>
            <a:off x="1352550" y="3847175"/>
            <a:ext cx="30525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22"/>
          <p:cNvSpPr txBox="1"/>
          <p:nvPr/>
        </p:nvSpPr>
        <p:spPr>
          <a:xfrm>
            <a:off x="-6567" y="3849576"/>
            <a:ext cx="4273800" cy="606900"/>
          </a:xfrm>
          <a:prstGeom prst="rect">
            <a:avLst/>
          </a:prstGeom>
          <a:noFill/>
          <a:ln>
            <a:noFill/>
          </a:ln>
        </p:spPr>
        <p:txBody>
          <a:bodyPr spcFirstLastPara="1" wrap="square" lIns="1554475" tIns="0" rIns="182875"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Process of converting ciphertext </a:t>
            </a:r>
            <a:br>
              <a:rPr lang="en" sz="1200">
                <a:latin typeface="Roboto"/>
                <a:ea typeface="Roboto"/>
                <a:cs typeface="Roboto"/>
                <a:sym typeface="Roboto"/>
              </a:rPr>
            </a:br>
            <a:r>
              <a:rPr lang="en" sz="1200">
                <a:latin typeface="Roboto"/>
                <a:ea typeface="Roboto"/>
                <a:cs typeface="Roboto"/>
                <a:sym typeface="Roboto"/>
              </a:rPr>
              <a:t>to plaintext.</a:t>
            </a:r>
            <a:endParaRPr sz="1200">
              <a:latin typeface="Roboto"/>
              <a:ea typeface="Roboto"/>
              <a:cs typeface="Roboto"/>
              <a:sym typeface="Roboto"/>
            </a:endParaRPr>
          </a:p>
        </p:txBody>
      </p:sp>
      <p:grpSp>
        <p:nvGrpSpPr>
          <p:cNvPr id="2290" name="Google Shape;2290;p122"/>
          <p:cNvGrpSpPr/>
          <p:nvPr/>
        </p:nvGrpSpPr>
        <p:grpSpPr>
          <a:xfrm>
            <a:off x="294500" y="3847175"/>
            <a:ext cx="939589" cy="621300"/>
            <a:chOff x="294500" y="1378825"/>
            <a:chExt cx="939589" cy="621300"/>
          </a:xfrm>
        </p:grpSpPr>
        <p:sp>
          <p:nvSpPr>
            <p:cNvPr id="2291" name="Google Shape;2291;p122"/>
            <p:cNvSpPr/>
            <p:nvPr/>
          </p:nvSpPr>
          <p:spPr>
            <a:xfrm>
              <a:off x="294500" y="1378825"/>
              <a:ext cx="858300" cy="621300"/>
            </a:xfrm>
            <a:prstGeom prst="roundRect">
              <a:avLst>
                <a:gd name="adj" fmla="val 16667"/>
              </a:avLst>
            </a:prstGeom>
            <a:solidFill>
              <a:srgbClr val="40D3E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100">
                  <a:latin typeface="Roboto Medium"/>
                  <a:ea typeface="Roboto Medium"/>
                  <a:cs typeface="Roboto Medium"/>
                  <a:sym typeface="Roboto Medium"/>
                </a:rPr>
                <a:t>Decryption</a:t>
              </a:r>
              <a:endParaRPr sz="3000">
                <a:latin typeface="Roboto Thin"/>
                <a:ea typeface="Roboto Thin"/>
                <a:cs typeface="Roboto Thin"/>
                <a:sym typeface="Roboto Thin"/>
              </a:endParaRPr>
            </a:p>
          </p:txBody>
        </p:sp>
        <p:sp>
          <p:nvSpPr>
            <p:cNvPr id="2292" name="Google Shape;2292;p122"/>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3" name="Google Shape;2293;p122"/>
          <p:cNvSpPr/>
          <p:nvPr/>
        </p:nvSpPr>
        <p:spPr>
          <a:xfrm>
            <a:off x="5669725" y="3847175"/>
            <a:ext cx="32565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22"/>
          <p:cNvSpPr txBox="1"/>
          <p:nvPr/>
        </p:nvSpPr>
        <p:spPr>
          <a:xfrm>
            <a:off x="5689535" y="3849575"/>
            <a:ext cx="3186300" cy="606900"/>
          </a:xfrm>
          <a:prstGeom prst="rect">
            <a:avLst/>
          </a:prstGeom>
          <a:noFill/>
          <a:ln>
            <a:noFill/>
          </a:ln>
        </p:spPr>
        <p:txBody>
          <a:bodyPr spcFirstLastPara="1" wrap="square" lIns="228600" tIns="0" rIns="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Type of cipher used by Germany in World War II to encrypt messages.</a:t>
            </a:r>
            <a:endParaRPr sz="1200">
              <a:latin typeface="Roboto"/>
              <a:ea typeface="Roboto"/>
              <a:cs typeface="Roboto"/>
              <a:sym typeface="Roboto"/>
            </a:endParaRPr>
          </a:p>
        </p:txBody>
      </p:sp>
      <p:grpSp>
        <p:nvGrpSpPr>
          <p:cNvPr id="2295" name="Google Shape;2295;p122"/>
          <p:cNvGrpSpPr/>
          <p:nvPr/>
        </p:nvGrpSpPr>
        <p:grpSpPr>
          <a:xfrm>
            <a:off x="4611475" y="3847175"/>
            <a:ext cx="939789" cy="621300"/>
            <a:chOff x="294300" y="1378825"/>
            <a:chExt cx="939789" cy="621300"/>
          </a:xfrm>
        </p:grpSpPr>
        <p:sp>
          <p:nvSpPr>
            <p:cNvPr id="2296" name="Google Shape;2296;p122"/>
            <p:cNvSpPr/>
            <p:nvPr/>
          </p:nvSpPr>
          <p:spPr>
            <a:xfrm>
              <a:off x="294300" y="1378825"/>
              <a:ext cx="8583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Medium"/>
                  <a:ea typeface="Roboto Medium"/>
                  <a:cs typeface="Roboto Medium"/>
                  <a:sym typeface="Roboto Medium"/>
                </a:rPr>
                <a:t>Enigma cipher</a:t>
              </a:r>
              <a:endParaRPr sz="1100">
                <a:latin typeface="Roboto Medium"/>
                <a:ea typeface="Roboto Medium"/>
                <a:cs typeface="Roboto Medium"/>
                <a:sym typeface="Roboto Medium"/>
              </a:endParaRPr>
            </a:p>
          </p:txBody>
        </p:sp>
        <p:sp>
          <p:nvSpPr>
            <p:cNvPr id="2297" name="Google Shape;2297;p122"/>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98" name="Google Shape;2298;p122"/>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sz="1700">
                <a:solidFill>
                  <a:schemeClr val="dk1"/>
                </a:solidFill>
              </a:rPr>
              <a:t>We’re learning a lot of new concepts this week. Let’s review!</a:t>
            </a:r>
            <a:endParaRPr/>
          </a:p>
        </p:txBody>
      </p:sp>
      <p:sp>
        <p:nvSpPr>
          <p:cNvPr id="2299" name="Google Shape;2299;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12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305" name="Google Shape;2305;p123"/>
          <p:cNvSpPr txBox="1">
            <a:spLocks noGrp="1"/>
          </p:cNvSpPr>
          <p:nvPr>
            <p:ph type="title" idx="2"/>
          </p:nvPr>
        </p:nvSpPr>
        <p:spPr>
          <a:xfrm>
            <a:off x="273900" y="1042875"/>
            <a:ext cx="8595300" cy="2764200"/>
          </a:xfrm>
          <a:prstGeom prst="rect">
            <a:avLst/>
          </a:prstGeom>
        </p:spPr>
        <p:txBody>
          <a:bodyPr spcFirstLastPara="1" wrap="square" lIns="2560300" tIns="91425" rIns="0" bIns="91425"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 </a:t>
            </a:r>
            <a:r>
              <a:rPr lang="en">
                <a:latin typeface="Roboto Light"/>
                <a:ea typeface="Roboto Light"/>
                <a:cs typeface="Roboto Light"/>
                <a:sym typeface="Roboto Light"/>
              </a:rPr>
              <a:t>Caesar Cipher Code Names</a:t>
            </a:r>
            <a:endParaRPr>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1800">
                <a:latin typeface="Roboto Light"/>
                <a:ea typeface="Roboto Light"/>
                <a:cs typeface="Roboto Light"/>
                <a:sym typeface="Roboto Light"/>
              </a:rPr>
              <a:t>In this activity, you will play the role of security analysts working for the Hill Valley Police Department.  </a:t>
            </a:r>
            <a:endParaRPr sz="1800">
              <a:latin typeface="Roboto Light"/>
              <a:ea typeface="Roboto Light"/>
              <a:cs typeface="Roboto Light"/>
              <a:sym typeface="Roboto Light"/>
            </a:endParaRPr>
          </a:p>
          <a:p>
            <a:pPr marL="0" lvl="0" indent="0" algn="l" rtl="0">
              <a:lnSpc>
                <a:spcPct val="115000"/>
              </a:lnSpc>
              <a:spcBef>
                <a:spcPts val="1000"/>
              </a:spcBef>
              <a:spcAft>
                <a:spcPts val="1000"/>
              </a:spcAft>
              <a:buNone/>
            </a:pPr>
            <a:r>
              <a:rPr lang="en" sz="1800">
                <a:latin typeface="Roboto Light"/>
                <a:ea typeface="Roboto Light"/>
                <a:cs typeface="Roboto Light"/>
                <a:sym typeface="Roboto Light"/>
              </a:rPr>
              <a:t>You have been assigned to a top secret task force to find the Alphabet Bandit. You must create a code name, encrypt it, and send it to your partner. </a:t>
            </a:r>
            <a:endParaRPr sz="1800">
              <a:latin typeface="Roboto Light"/>
              <a:ea typeface="Roboto Light"/>
              <a:cs typeface="Roboto Light"/>
              <a:sym typeface="Roboto Light"/>
            </a:endParaRPr>
          </a:p>
        </p:txBody>
      </p:sp>
      <p:sp>
        <p:nvSpPr>
          <p:cNvPr id="2306" name="Google Shape;2306;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0"/>
        <p:cNvGrpSpPr/>
        <p:nvPr/>
      </p:nvGrpSpPr>
      <p:grpSpPr>
        <a:xfrm>
          <a:off x="0" y="0"/>
          <a:ext cx="0" cy="0"/>
          <a:chOff x="0" y="0"/>
          <a:chExt cx="0" cy="0"/>
        </a:xfrm>
      </p:grpSpPr>
      <p:sp>
        <p:nvSpPr>
          <p:cNvPr id="2311" name="Google Shape;2311;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Character Encoding</a:t>
            </a:r>
            <a:endParaRPr/>
          </a:p>
        </p:txBody>
      </p:sp>
      <p:sp>
        <p:nvSpPr>
          <p:cNvPr id="2312" name="Google Shape;2312;p124"/>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pic>
        <p:nvPicPr>
          <p:cNvPr id="2317" name="Google Shape;2317;p125"/>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318" name="Google Shape;2318;p125"/>
          <p:cNvSpPr txBox="1">
            <a:spLocks noGrp="1"/>
          </p:cNvSpPr>
          <p:nvPr>
            <p:ph type="title"/>
          </p:nvPr>
        </p:nvSpPr>
        <p:spPr>
          <a:xfrm>
            <a:off x="3707200" y="547550"/>
            <a:ext cx="4541700" cy="34290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AF5AC"/>
                </a:solidFill>
              </a:rPr>
              <a:t>Remember:</a:t>
            </a:r>
            <a:r>
              <a:rPr lang="en">
                <a:solidFill>
                  <a:srgbClr val="FAF5AC"/>
                </a:solidFill>
                <a:latin typeface="Roboto"/>
                <a:ea typeface="Roboto"/>
                <a:cs typeface="Roboto"/>
                <a:sym typeface="Roboto"/>
              </a:rPr>
              <a:t> computers transmit digital data through binary.</a:t>
            </a:r>
            <a:endParaRPr>
              <a:solidFill>
                <a:srgbClr val="FAF5A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FAF5A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rgbClr val="FAF5AC"/>
                </a:solidFill>
                <a:latin typeface="Roboto"/>
                <a:ea typeface="Roboto"/>
                <a:cs typeface="Roboto"/>
                <a:sym typeface="Roboto"/>
              </a:rPr>
              <a:t>Therefore, encrypting data on computers first requires a method of alphanumeric representation, known as </a:t>
            </a:r>
            <a:r>
              <a:rPr lang="en" b="1">
                <a:solidFill>
                  <a:srgbClr val="FAF5AC"/>
                </a:solidFill>
                <a:latin typeface="Roboto"/>
                <a:ea typeface="Roboto"/>
                <a:cs typeface="Roboto"/>
                <a:sym typeface="Roboto"/>
              </a:rPr>
              <a:t>encoding</a:t>
            </a:r>
            <a:r>
              <a:rPr lang="en">
                <a:solidFill>
                  <a:srgbClr val="FAF5AC"/>
                </a:solidFill>
                <a:latin typeface="Roboto"/>
                <a:ea typeface="Roboto"/>
                <a:cs typeface="Roboto"/>
                <a:sym typeface="Roboto"/>
              </a:rPr>
              <a:t>. </a:t>
            </a:r>
            <a:endParaRPr>
              <a:solidFill>
                <a:srgbClr val="FAF5AC"/>
              </a:solidFill>
              <a:latin typeface="Roboto"/>
              <a:ea typeface="Roboto"/>
              <a:cs typeface="Roboto"/>
              <a:sym typeface="Roboto"/>
            </a:endParaRPr>
          </a:p>
          <a:p>
            <a:pPr marL="0" lvl="0" indent="0" algn="l" rtl="0">
              <a:spcBef>
                <a:spcPts val="0"/>
              </a:spcBef>
              <a:spcAft>
                <a:spcPts val="0"/>
              </a:spcAft>
              <a:buNone/>
            </a:pPr>
            <a:endParaRPr>
              <a:solidFill>
                <a:srgbClr val="FAF5AC"/>
              </a:solidFill>
              <a:latin typeface="Roboto"/>
              <a:ea typeface="Roboto"/>
              <a:cs typeface="Roboto"/>
              <a:sym typeface="Roboto"/>
            </a:endParaRPr>
          </a:p>
        </p:txBody>
      </p:sp>
      <p:sp>
        <p:nvSpPr>
          <p:cNvPr id="2319" name="Google Shape;2319;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19</a:t>
            </a:fld>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43" name="Google Shape;2043;p10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2044" name="Google Shape;204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045" name="Google Shape;2045;p106"/>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basic transcription and substitution ciphers and keys to encrypt simple messages.</a:t>
            </a:r>
            <a:endParaRPr/>
          </a:p>
        </p:txBody>
      </p:sp>
      <p:sp>
        <p:nvSpPr>
          <p:cNvPr id="2046" name="Google Shape;2046;p106"/>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Understand how encryption supports secure communication through the PAIN framework. </a:t>
            </a:r>
            <a:endParaRPr/>
          </a:p>
        </p:txBody>
      </p:sp>
      <p:sp>
        <p:nvSpPr>
          <p:cNvPr id="2047" name="Google Shape;2047;p106"/>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Differentiate between encoding and encrypting.</a:t>
            </a:r>
            <a:endParaRPr/>
          </a:p>
        </p:txBody>
      </p:sp>
      <p:sp>
        <p:nvSpPr>
          <p:cNvPr id="2048" name="Google Shape;2048;p106"/>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Calculate the strength and efficiency of various encryption levels.</a:t>
            </a:r>
            <a:endParaRPr/>
          </a:p>
        </p:txBody>
      </p:sp>
      <p:sp>
        <p:nvSpPr>
          <p:cNvPr id="2049" name="Google Shape;2049;p106"/>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symmetric encryption tool OpenSSL to confidentially transmit secure messages.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pic>
        <p:nvPicPr>
          <p:cNvPr id="2324" name="Google Shape;2324;p126"/>
          <p:cNvPicPr preferRelativeResize="0"/>
          <p:nvPr/>
        </p:nvPicPr>
        <p:blipFill rotWithShape="1">
          <a:blip r:embed="rId3">
            <a:alphaModFix/>
          </a:blip>
          <a:srcRect t="8684" b="8684"/>
          <a:stretch/>
        </p:blipFill>
        <p:spPr>
          <a:xfrm>
            <a:off x="0" y="0"/>
            <a:ext cx="9144001" cy="5143500"/>
          </a:xfrm>
          <a:prstGeom prst="rect">
            <a:avLst/>
          </a:prstGeom>
          <a:noFill/>
          <a:ln>
            <a:noFill/>
          </a:ln>
        </p:spPr>
      </p:pic>
      <p:sp>
        <p:nvSpPr>
          <p:cNvPr id="2325" name="Google Shape;2325;p126"/>
          <p:cNvSpPr/>
          <p:nvPr/>
        </p:nvSpPr>
        <p:spPr>
          <a:xfrm>
            <a:off x="-12300" y="0"/>
            <a:ext cx="9168600" cy="1921800"/>
          </a:xfrm>
          <a:prstGeom prst="rect">
            <a:avLst/>
          </a:prstGeom>
          <a:gradFill>
            <a:gsLst>
              <a:gs pos="0">
                <a:srgbClr val="000000"/>
              </a:gs>
              <a:gs pos="21000">
                <a:srgbClr val="00000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26"/>
          <p:cNvSpPr/>
          <p:nvPr/>
        </p:nvSpPr>
        <p:spPr>
          <a:xfrm>
            <a:off x="4688250" y="1180322"/>
            <a:ext cx="4108800" cy="3620400"/>
          </a:xfrm>
          <a:prstGeom prst="rect">
            <a:avLst/>
          </a:prstGeom>
          <a:solidFill>
            <a:srgbClr val="FFFFFF">
              <a:alpha val="8492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26"/>
          <p:cNvSpPr/>
          <p:nvPr/>
        </p:nvSpPr>
        <p:spPr>
          <a:xfrm>
            <a:off x="350575" y="1180322"/>
            <a:ext cx="4108800" cy="3620400"/>
          </a:xfrm>
          <a:prstGeom prst="rect">
            <a:avLst/>
          </a:prstGeom>
          <a:solidFill>
            <a:srgbClr val="FFFFFF">
              <a:alpha val="8492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26"/>
          <p:cNvSpPr txBox="1">
            <a:spLocks noGrp="1"/>
          </p:cNvSpPr>
          <p:nvPr>
            <p:ph type="title"/>
          </p:nvPr>
        </p:nvSpPr>
        <p:spPr>
          <a:xfrm>
            <a:off x="-12300" y="0"/>
            <a:ext cx="9168600" cy="533700"/>
          </a:xfrm>
          <a:prstGeom prst="rect">
            <a:avLst/>
          </a:prstGeom>
          <a:effectLst>
            <a:outerShdw blurRad="57150" dist="19050" dir="5400000" algn="bl" rotWithShape="0">
              <a:srgbClr val="000000">
                <a:alpha val="50000"/>
              </a:srgbClr>
            </a:outerShdw>
          </a:effectLst>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Character Encoding</a:t>
            </a:r>
            <a:endParaRPr>
              <a:solidFill>
                <a:srgbClr val="FFFFFF"/>
              </a:solidFill>
            </a:endParaRPr>
          </a:p>
        </p:txBody>
      </p:sp>
      <p:sp>
        <p:nvSpPr>
          <p:cNvPr id="2329" name="Google Shape;2329;p126"/>
          <p:cNvSpPr txBox="1">
            <a:spLocks noGrp="1"/>
          </p:cNvSpPr>
          <p:nvPr>
            <p:ph type="subTitle" idx="1"/>
          </p:nvPr>
        </p:nvSpPr>
        <p:spPr>
          <a:xfrm>
            <a:off x="0" y="675975"/>
            <a:ext cx="9144000" cy="364800"/>
          </a:xfrm>
          <a:prstGeom prst="rect">
            <a:avLst/>
          </a:prstGeom>
          <a:effectLst>
            <a:outerShdw blurRad="57150" dist="19050" dir="5400000" algn="bl" rotWithShape="0">
              <a:srgbClr val="000000">
                <a:alpha val="50000"/>
              </a:srgbClr>
            </a:outerShdw>
          </a:effectLst>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While encoding may seem similar to encryption, they have very different goals: </a:t>
            </a:r>
            <a:endParaRPr>
              <a:solidFill>
                <a:srgbClr val="FFFFFF"/>
              </a:solidFill>
            </a:endParaRPr>
          </a:p>
        </p:txBody>
      </p:sp>
      <p:sp>
        <p:nvSpPr>
          <p:cNvPr id="2330" name="Google Shape;2330;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331" name="Google Shape;2331;p126"/>
          <p:cNvSpPr txBox="1"/>
          <p:nvPr/>
        </p:nvSpPr>
        <p:spPr>
          <a:xfrm>
            <a:off x="560625" y="1853400"/>
            <a:ext cx="3773700" cy="3648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Used to transform data so it can be properly used by different type of system.</a:t>
            </a:r>
            <a:endParaRPr>
              <a:solidFill>
                <a:schemeClr val="dk1"/>
              </a:solidFill>
              <a:latin typeface="Roboto"/>
              <a:ea typeface="Roboto"/>
              <a:cs typeface="Roboto"/>
              <a:sym typeface="Roboto"/>
            </a:endParaRPr>
          </a:p>
          <a:p>
            <a:pPr marL="457200" lvl="0" indent="-317500" algn="l" rtl="0">
              <a:lnSpc>
                <a:spcPct val="115000"/>
              </a:lnSpc>
              <a:spcBef>
                <a:spcPts val="1000"/>
              </a:spcBef>
              <a:spcAft>
                <a:spcPts val="0"/>
              </a:spcAft>
              <a:buClr>
                <a:schemeClr val="dk1"/>
              </a:buClr>
              <a:buSzPts val="1400"/>
              <a:buFont typeface="Roboto"/>
              <a:buChar char="●"/>
            </a:pPr>
            <a:r>
              <a:rPr lang="en" b="1">
                <a:solidFill>
                  <a:schemeClr val="dk1"/>
                </a:solidFill>
                <a:latin typeface="Roboto"/>
                <a:ea typeface="Roboto"/>
                <a:cs typeface="Roboto"/>
                <a:sym typeface="Roboto"/>
              </a:rPr>
              <a:t>Not</a:t>
            </a:r>
            <a:r>
              <a:rPr lang="en">
                <a:solidFill>
                  <a:schemeClr val="dk1"/>
                </a:solidFill>
                <a:latin typeface="Roboto"/>
                <a:ea typeface="Roboto"/>
                <a:cs typeface="Roboto"/>
                <a:sym typeface="Roboto"/>
              </a:rPr>
              <a:t> used to keep information secret. </a:t>
            </a:r>
            <a:endParaRPr>
              <a:solidFill>
                <a:schemeClr val="dk1"/>
              </a:solidFill>
              <a:latin typeface="Roboto"/>
              <a:ea typeface="Roboto"/>
              <a:cs typeface="Roboto"/>
              <a:sym typeface="Roboto"/>
            </a:endParaRPr>
          </a:p>
          <a:p>
            <a:pPr marL="457200" lvl="0" indent="-317500" algn="l" rtl="0">
              <a:lnSpc>
                <a:spcPct val="115000"/>
              </a:lnSpc>
              <a:spcBef>
                <a:spcPts val="1000"/>
              </a:spcBef>
              <a:spcAft>
                <a:spcPts val="0"/>
              </a:spcAft>
              <a:buClr>
                <a:schemeClr val="dk1"/>
              </a:buClr>
              <a:buSzPts val="1400"/>
              <a:buFont typeface="Roboto"/>
              <a:buChar char="●"/>
            </a:pPr>
            <a:r>
              <a:rPr lang="en">
                <a:solidFill>
                  <a:schemeClr val="dk1"/>
                </a:solidFill>
                <a:latin typeface="Roboto"/>
                <a:ea typeface="Roboto"/>
                <a:cs typeface="Roboto"/>
                <a:sym typeface="Roboto"/>
              </a:rPr>
              <a:t>Data is encoded with publically-available schemes that can be decoded by anyone. </a:t>
            </a:r>
            <a:endParaRPr>
              <a:solidFill>
                <a:schemeClr val="dk1"/>
              </a:solidFill>
              <a:latin typeface="Roboto"/>
              <a:ea typeface="Roboto"/>
              <a:cs typeface="Roboto"/>
              <a:sym typeface="Roboto"/>
            </a:endParaRPr>
          </a:p>
          <a:p>
            <a:pPr marL="0" lvl="0" indent="0" algn="l" rtl="0">
              <a:spcBef>
                <a:spcPts val="1000"/>
              </a:spcBef>
              <a:spcAft>
                <a:spcPts val="800"/>
              </a:spcAft>
              <a:buClr>
                <a:schemeClr val="dk1"/>
              </a:buClr>
              <a:buSzPts val="1100"/>
              <a:buFont typeface="Arial"/>
              <a:buNone/>
            </a:pPr>
            <a:r>
              <a:rPr lang="en">
                <a:solidFill>
                  <a:schemeClr val="dk1"/>
                </a:solidFill>
                <a:latin typeface="Roboto"/>
                <a:ea typeface="Roboto"/>
                <a:cs typeface="Roboto"/>
                <a:sym typeface="Roboto"/>
              </a:rPr>
              <a:t> </a:t>
            </a:r>
            <a:endParaRPr>
              <a:latin typeface="Roboto"/>
              <a:ea typeface="Roboto"/>
              <a:cs typeface="Roboto"/>
              <a:sym typeface="Roboto"/>
            </a:endParaRPr>
          </a:p>
        </p:txBody>
      </p:sp>
      <p:sp>
        <p:nvSpPr>
          <p:cNvPr id="2332" name="Google Shape;2332;p126"/>
          <p:cNvSpPr txBox="1"/>
          <p:nvPr/>
        </p:nvSpPr>
        <p:spPr>
          <a:xfrm>
            <a:off x="4903100" y="1853400"/>
            <a:ext cx="3773700" cy="364800"/>
          </a:xfrm>
          <a:prstGeom prst="rect">
            <a:avLst/>
          </a:prstGeom>
          <a:noFill/>
          <a:ln>
            <a:noFill/>
          </a:ln>
        </p:spPr>
        <p:txBody>
          <a:bodyPr spcFirstLastPara="1" wrap="square" lIns="0" tIns="0" rIns="0" bIns="0" anchor="t" anchorCtr="0">
            <a:noAutofit/>
          </a:bodyPr>
          <a:lstStyle/>
          <a:p>
            <a:pPr marL="457200" lvl="0" indent="-31750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Used to keep information from being accessed by unauthorized parties.</a:t>
            </a:r>
            <a:endParaRPr>
              <a:solidFill>
                <a:schemeClr val="dk1"/>
              </a:solidFill>
              <a:latin typeface="Roboto"/>
              <a:ea typeface="Roboto"/>
              <a:cs typeface="Roboto"/>
              <a:sym typeface="Roboto"/>
            </a:endParaRPr>
          </a:p>
        </p:txBody>
      </p:sp>
      <p:sp>
        <p:nvSpPr>
          <p:cNvPr id="2333" name="Google Shape;2333;p126"/>
          <p:cNvSpPr/>
          <p:nvPr/>
        </p:nvSpPr>
        <p:spPr>
          <a:xfrm>
            <a:off x="560625" y="1305300"/>
            <a:ext cx="3657600" cy="424200"/>
          </a:xfrm>
          <a:prstGeom prst="roundRect">
            <a:avLst>
              <a:gd name="adj" fmla="val 16667"/>
            </a:avLst>
          </a:prstGeom>
          <a:solidFill>
            <a:srgbClr val="007CA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solidFill>
                  <a:srgbClr val="FFFFFF"/>
                </a:solidFill>
                <a:latin typeface="Roboto"/>
                <a:ea typeface="Roboto"/>
                <a:cs typeface="Roboto"/>
                <a:sym typeface="Roboto"/>
              </a:rPr>
              <a:t>Encoding</a:t>
            </a:r>
            <a:endParaRPr>
              <a:solidFill>
                <a:srgbClr val="FFFFFF"/>
              </a:solidFill>
            </a:endParaRPr>
          </a:p>
        </p:txBody>
      </p:sp>
      <p:sp>
        <p:nvSpPr>
          <p:cNvPr id="2334" name="Google Shape;2334;p126"/>
          <p:cNvSpPr/>
          <p:nvPr/>
        </p:nvSpPr>
        <p:spPr>
          <a:xfrm>
            <a:off x="4903100" y="1305300"/>
            <a:ext cx="3657600" cy="424200"/>
          </a:xfrm>
          <a:prstGeom prst="roundRect">
            <a:avLst>
              <a:gd name="adj" fmla="val 16667"/>
            </a:avLst>
          </a:prstGeom>
          <a:solidFill>
            <a:srgbClr val="007C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Encryption</a:t>
            </a:r>
            <a:endParaRPr>
              <a:solidFill>
                <a:srgbClr val="FFFFFF"/>
              </a:solidFill>
            </a:endParaRPr>
          </a:p>
        </p:txBody>
      </p:sp>
      <p:pic>
        <p:nvPicPr>
          <p:cNvPr id="2335" name="Google Shape;2335;p126"/>
          <p:cNvPicPr preferRelativeResize="0"/>
          <p:nvPr/>
        </p:nvPicPr>
        <p:blipFill>
          <a:blip r:embed="rId4">
            <a:alphaModFix/>
          </a:blip>
          <a:stretch>
            <a:fillRect/>
          </a:stretch>
        </p:blipFill>
        <p:spPr>
          <a:xfrm>
            <a:off x="6828163" y="3535155"/>
            <a:ext cx="1716362" cy="825168"/>
          </a:xfrm>
          <a:prstGeom prst="rect">
            <a:avLst/>
          </a:prstGeom>
          <a:noFill/>
          <a:ln>
            <a:noFill/>
          </a:ln>
        </p:spPr>
      </p:pic>
      <p:pic>
        <p:nvPicPr>
          <p:cNvPr id="2336" name="Google Shape;2336;p126"/>
          <p:cNvPicPr preferRelativeResize="0"/>
          <p:nvPr/>
        </p:nvPicPr>
        <p:blipFill>
          <a:blip r:embed="rId4">
            <a:alphaModFix/>
          </a:blip>
          <a:stretch>
            <a:fillRect/>
          </a:stretch>
        </p:blipFill>
        <p:spPr>
          <a:xfrm>
            <a:off x="2303375" y="3535155"/>
            <a:ext cx="1716362" cy="825168"/>
          </a:xfrm>
          <a:prstGeom prst="rect">
            <a:avLst/>
          </a:prstGeom>
          <a:noFill/>
          <a:ln>
            <a:noFill/>
          </a:ln>
        </p:spPr>
      </p:pic>
      <p:grpSp>
        <p:nvGrpSpPr>
          <p:cNvPr id="2337" name="Google Shape;2337;p126"/>
          <p:cNvGrpSpPr/>
          <p:nvPr/>
        </p:nvGrpSpPr>
        <p:grpSpPr>
          <a:xfrm>
            <a:off x="2555989" y="3342229"/>
            <a:ext cx="1210892" cy="1210892"/>
            <a:chOff x="5937388" y="2988725"/>
            <a:chExt cx="1677600" cy="1677600"/>
          </a:xfrm>
        </p:grpSpPr>
        <p:sp>
          <p:nvSpPr>
            <p:cNvPr id="2338" name="Google Shape;2338;p126"/>
            <p:cNvSpPr/>
            <p:nvPr/>
          </p:nvSpPr>
          <p:spPr>
            <a:xfrm>
              <a:off x="5937388" y="2988725"/>
              <a:ext cx="1677600" cy="1677600"/>
            </a:xfrm>
            <a:prstGeom prst="ellipse">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9" name="Google Shape;2339;p126"/>
            <p:cNvCxnSpPr>
              <a:stCxn id="2338" idx="7"/>
              <a:endCxn id="2338" idx="3"/>
            </p:cNvCxnSpPr>
            <p:nvPr/>
          </p:nvCxnSpPr>
          <p:spPr>
            <a:xfrm flipH="1">
              <a:off x="6183109" y="3234404"/>
              <a:ext cx="1186200" cy="1186200"/>
            </a:xfrm>
            <a:prstGeom prst="straightConnector1">
              <a:avLst/>
            </a:prstGeom>
            <a:noFill/>
            <a:ln w="114300" cap="flat" cmpd="sng">
              <a:solidFill>
                <a:srgbClr val="FF0000"/>
              </a:solidFill>
              <a:prstDash val="solid"/>
              <a:round/>
              <a:headEnd type="none" w="med" len="med"/>
              <a:tailEnd type="none" w="med" len="med"/>
            </a:ln>
          </p:spPr>
        </p:cxnSp>
      </p:grpSp>
      <p:sp>
        <p:nvSpPr>
          <p:cNvPr id="2340" name="Google Shape;2340;p126"/>
          <p:cNvSpPr txBox="1"/>
          <p:nvPr/>
        </p:nvSpPr>
        <p:spPr>
          <a:xfrm>
            <a:off x="4903100" y="3720788"/>
            <a:ext cx="2055300" cy="4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800"/>
              </a:spcAft>
              <a:buNone/>
            </a:pPr>
            <a:r>
              <a:rPr lang="en" i="1">
                <a:solidFill>
                  <a:schemeClr val="dk1"/>
                </a:solidFill>
                <a:latin typeface="Roboto Medium"/>
                <a:ea typeface="Roboto Medium"/>
                <a:cs typeface="Roboto Medium"/>
                <a:sym typeface="Roboto Medium"/>
              </a:rPr>
              <a:t>Uses a key to encrypt </a:t>
            </a:r>
            <a:br>
              <a:rPr lang="en" i="1">
                <a:solidFill>
                  <a:schemeClr val="dk1"/>
                </a:solidFill>
                <a:latin typeface="Roboto Medium"/>
                <a:ea typeface="Roboto Medium"/>
                <a:cs typeface="Roboto Medium"/>
                <a:sym typeface="Roboto Medium"/>
              </a:rPr>
            </a:br>
            <a:r>
              <a:rPr lang="en" i="1">
                <a:solidFill>
                  <a:schemeClr val="dk1"/>
                </a:solidFill>
                <a:latin typeface="Roboto Medium"/>
                <a:ea typeface="Roboto Medium"/>
                <a:cs typeface="Roboto Medium"/>
                <a:sym typeface="Roboto Medium"/>
              </a:rPr>
              <a:t>and decrypt.  </a:t>
            </a:r>
            <a:endParaRPr i="1">
              <a:solidFill>
                <a:schemeClr val="dk1"/>
              </a:solidFill>
              <a:latin typeface="Roboto Medium"/>
              <a:ea typeface="Roboto Medium"/>
              <a:cs typeface="Roboto Medium"/>
              <a:sym typeface="Roboto Medium"/>
            </a:endParaRPr>
          </a:p>
        </p:txBody>
      </p:sp>
      <p:sp>
        <p:nvSpPr>
          <p:cNvPr id="2341" name="Google Shape;2341;p126"/>
          <p:cNvSpPr txBox="1"/>
          <p:nvPr/>
        </p:nvSpPr>
        <p:spPr>
          <a:xfrm>
            <a:off x="608225" y="3720788"/>
            <a:ext cx="2055300" cy="4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800"/>
              </a:spcAft>
              <a:buNone/>
            </a:pPr>
            <a:r>
              <a:rPr lang="en" i="1">
                <a:solidFill>
                  <a:schemeClr val="dk1"/>
                </a:solidFill>
                <a:latin typeface="Roboto Medium"/>
                <a:ea typeface="Roboto Medium"/>
                <a:cs typeface="Roboto Medium"/>
                <a:sym typeface="Roboto Medium"/>
              </a:rPr>
              <a:t>Does not use a key.</a:t>
            </a:r>
            <a:endParaRPr i="1">
              <a:solidFill>
                <a:schemeClr val="dk1"/>
              </a:solidFill>
              <a:latin typeface="Roboto Medium"/>
              <a:ea typeface="Roboto Medium"/>
              <a:cs typeface="Roboto Medium"/>
              <a:sym typeface="Roboto Medium"/>
            </a:endParaRPr>
          </a:p>
        </p:txBody>
      </p:sp>
      <p:cxnSp>
        <p:nvCxnSpPr>
          <p:cNvPr id="2342" name="Google Shape;2342;p126"/>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343" name="Google Shape;2343;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20</a:t>
            </a:fld>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sp>
        <p:nvSpPr>
          <p:cNvPr id="2348" name="Google Shape;2348;p127"/>
          <p:cNvSpPr/>
          <p:nvPr/>
        </p:nvSpPr>
        <p:spPr>
          <a:xfrm>
            <a:off x="0" y="0"/>
            <a:ext cx="9168600" cy="5143500"/>
          </a:xfrm>
          <a:prstGeom prst="rect">
            <a:avLst/>
          </a:prstGeom>
          <a:solidFill>
            <a:srgbClr val="CA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9" name="Google Shape;2349;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50" name="Google Shape;2350;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51" name="Google Shape;2351;p127"/>
          <p:cNvSpPr/>
          <p:nvPr/>
        </p:nvSpPr>
        <p:spPr>
          <a:xfrm>
            <a:off x="1420500" y="3866025"/>
            <a:ext cx="5743800" cy="630600"/>
          </a:xfrm>
          <a:prstGeom prst="roundRect">
            <a:avLst>
              <a:gd name="adj" fmla="val 6201"/>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Binary Encoding</a:t>
            </a:r>
            <a:endParaRPr/>
          </a:p>
        </p:txBody>
      </p:sp>
      <p:sp>
        <p:nvSpPr>
          <p:cNvPr id="2353" name="Google Shape;2353;p127"/>
          <p:cNvSpPr txBox="1">
            <a:spLocks noGrp="1"/>
          </p:cNvSpPr>
          <p:nvPr>
            <p:ph type="subTitle" idx="1"/>
          </p:nvPr>
        </p:nvSpPr>
        <p:spPr>
          <a:xfrm>
            <a:off x="-34500" y="675975"/>
            <a:ext cx="9213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Remember: </a:t>
            </a:r>
            <a:r>
              <a:rPr lang="en"/>
              <a:t>Binary is the basis of digital communication. </a:t>
            </a:r>
            <a:endParaRPr/>
          </a:p>
        </p:txBody>
      </p:sp>
      <p:sp>
        <p:nvSpPr>
          <p:cNvPr id="2354" name="Google Shape;2354;p127"/>
          <p:cNvSpPr txBox="1">
            <a:spLocks noGrp="1"/>
          </p:cNvSpPr>
          <p:nvPr>
            <p:ph type="body" idx="3"/>
          </p:nvPr>
        </p:nvSpPr>
        <p:spPr>
          <a:xfrm>
            <a:off x="-16850" y="3189512"/>
            <a:ext cx="9144000" cy="355200"/>
          </a:xfrm>
          <a:prstGeom prst="rect">
            <a:avLst/>
          </a:prstGeom>
        </p:spPr>
        <p:txBody>
          <a:bodyPr spcFirstLastPara="1" wrap="square" lIns="457200" tIns="0" rIns="457200" bIns="914400" anchor="t" anchorCtr="0">
            <a:noAutofit/>
          </a:bodyPr>
          <a:lstStyle/>
          <a:p>
            <a:pPr marL="0" lvl="0" indent="0" algn="ctr" rtl="0">
              <a:spcBef>
                <a:spcPts val="0"/>
              </a:spcBef>
              <a:spcAft>
                <a:spcPts val="800"/>
              </a:spcAft>
              <a:buNone/>
            </a:pPr>
            <a:r>
              <a:rPr lang="en" sz="1800" dirty="0"/>
              <a:t>One byte can range from </a:t>
            </a:r>
            <a:r>
              <a:rPr lang="en" sz="2000" dirty="0">
                <a:latin typeface="Inconsolata"/>
                <a:ea typeface="Inconsolata"/>
                <a:cs typeface="Inconsolata"/>
                <a:sym typeface="Inconsolata"/>
              </a:rPr>
              <a:t>00000000</a:t>
            </a:r>
            <a:r>
              <a:rPr lang="en" sz="1800" dirty="0"/>
              <a:t> to </a:t>
            </a:r>
            <a:r>
              <a:rPr lang="en" sz="2000" dirty="0">
                <a:latin typeface="Inconsolata"/>
                <a:ea typeface="Inconsolata"/>
                <a:cs typeface="Inconsolata"/>
                <a:sym typeface="Inconsolata"/>
              </a:rPr>
              <a:t>11111111</a:t>
            </a:r>
            <a:endParaRPr sz="1800" dirty="0"/>
          </a:p>
        </p:txBody>
      </p:sp>
      <p:sp>
        <p:nvSpPr>
          <p:cNvPr id="2355" name="Google Shape;2355;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356" name="Google Shape;2356;p127"/>
          <p:cNvSpPr txBox="1">
            <a:spLocks noGrp="1"/>
          </p:cNvSpPr>
          <p:nvPr>
            <p:ph type="body" idx="3"/>
          </p:nvPr>
        </p:nvSpPr>
        <p:spPr>
          <a:xfrm>
            <a:off x="1614350" y="4051900"/>
            <a:ext cx="1449000" cy="355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latin typeface="Inconsolata"/>
                <a:ea typeface="Inconsolata"/>
                <a:cs typeface="Inconsolata"/>
                <a:sym typeface="Inconsolata"/>
              </a:rPr>
              <a:t>00000000</a:t>
            </a:r>
            <a:r>
              <a:rPr lang="en" sz="1800"/>
              <a:t> = 0</a:t>
            </a:r>
            <a:endParaRPr sz="1800"/>
          </a:p>
        </p:txBody>
      </p:sp>
      <p:sp>
        <p:nvSpPr>
          <p:cNvPr id="2357" name="Google Shape;2357;p127"/>
          <p:cNvSpPr txBox="1"/>
          <p:nvPr/>
        </p:nvSpPr>
        <p:spPr>
          <a:xfrm>
            <a:off x="3579175" y="1296900"/>
            <a:ext cx="1922700" cy="387300"/>
          </a:xfrm>
          <a:prstGeom prst="rect">
            <a:avLst/>
          </a:prstGeom>
          <a:noFill/>
          <a:ln>
            <a:noFill/>
          </a:ln>
        </p:spPr>
        <p:txBody>
          <a:bodyPr spcFirstLastPara="1" wrap="square" lIns="91425" tIns="45700"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8 bits = 1 byte</a:t>
            </a:r>
            <a:endParaRPr sz="1800">
              <a:latin typeface="Roboto"/>
              <a:ea typeface="Roboto"/>
              <a:cs typeface="Roboto"/>
              <a:sym typeface="Roboto"/>
            </a:endParaRPr>
          </a:p>
        </p:txBody>
      </p:sp>
      <p:grpSp>
        <p:nvGrpSpPr>
          <p:cNvPr id="2358" name="Google Shape;2358;p127"/>
          <p:cNvGrpSpPr/>
          <p:nvPr/>
        </p:nvGrpSpPr>
        <p:grpSpPr>
          <a:xfrm>
            <a:off x="1420500" y="2169077"/>
            <a:ext cx="5998189" cy="630600"/>
            <a:chOff x="427725" y="1829877"/>
            <a:chExt cx="5998189" cy="630600"/>
          </a:xfrm>
        </p:grpSpPr>
        <p:sp>
          <p:nvSpPr>
            <p:cNvPr id="2359" name="Google Shape;2359;p127"/>
            <p:cNvSpPr/>
            <p:nvPr/>
          </p:nvSpPr>
          <p:spPr>
            <a:xfrm>
              <a:off x="427725" y="182987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1</a:t>
              </a:r>
              <a:endParaRPr sz="3600">
                <a:latin typeface="Roboto Light"/>
                <a:ea typeface="Roboto Light"/>
                <a:cs typeface="Roboto Light"/>
                <a:sym typeface="Roboto Light"/>
              </a:endParaRPr>
            </a:p>
          </p:txBody>
        </p:sp>
        <p:sp>
          <p:nvSpPr>
            <p:cNvPr id="2360" name="Google Shape;2360;p127"/>
            <p:cNvSpPr/>
            <p:nvPr/>
          </p:nvSpPr>
          <p:spPr>
            <a:xfrm>
              <a:off x="1178181" y="182987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0</a:t>
              </a:r>
              <a:endParaRPr sz="3600">
                <a:latin typeface="Roboto Light"/>
                <a:ea typeface="Roboto Light"/>
                <a:cs typeface="Roboto Light"/>
                <a:sym typeface="Roboto Light"/>
              </a:endParaRPr>
            </a:p>
          </p:txBody>
        </p:sp>
        <p:sp>
          <p:nvSpPr>
            <p:cNvPr id="2361" name="Google Shape;2361;p127"/>
            <p:cNvSpPr/>
            <p:nvPr/>
          </p:nvSpPr>
          <p:spPr>
            <a:xfrm>
              <a:off x="1928638" y="182987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0</a:t>
              </a:r>
              <a:endParaRPr sz="3600">
                <a:latin typeface="Roboto Light"/>
                <a:ea typeface="Roboto Light"/>
                <a:cs typeface="Roboto Light"/>
                <a:sym typeface="Roboto Light"/>
              </a:endParaRPr>
            </a:p>
          </p:txBody>
        </p:sp>
        <p:sp>
          <p:nvSpPr>
            <p:cNvPr id="2362" name="Google Shape;2362;p127"/>
            <p:cNvSpPr/>
            <p:nvPr/>
          </p:nvSpPr>
          <p:spPr>
            <a:xfrm>
              <a:off x="2679094" y="182987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1</a:t>
              </a:r>
              <a:endParaRPr sz="3600">
                <a:latin typeface="Roboto Light"/>
                <a:ea typeface="Roboto Light"/>
                <a:cs typeface="Roboto Light"/>
                <a:sym typeface="Roboto Light"/>
              </a:endParaRPr>
            </a:p>
          </p:txBody>
        </p:sp>
        <p:sp>
          <p:nvSpPr>
            <p:cNvPr id="2363" name="Google Shape;2363;p127"/>
            <p:cNvSpPr/>
            <p:nvPr/>
          </p:nvSpPr>
          <p:spPr>
            <a:xfrm>
              <a:off x="3429551" y="182987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0</a:t>
              </a:r>
              <a:endParaRPr sz="3600">
                <a:latin typeface="Roboto Light"/>
                <a:ea typeface="Roboto Light"/>
                <a:cs typeface="Roboto Light"/>
                <a:sym typeface="Roboto Light"/>
              </a:endParaRPr>
            </a:p>
          </p:txBody>
        </p:sp>
        <p:sp>
          <p:nvSpPr>
            <p:cNvPr id="2364" name="Google Shape;2364;p127"/>
            <p:cNvSpPr/>
            <p:nvPr/>
          </p:nvSpPr>
          <p:spPr>
            <a:xfrm>
              <a:off x="4180007" y="182987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0</a:t>
              </a:r>
              <a:endParaRPr sz="3600">
                <a:latin typeface="Roboto Light"/>
                <a:ea typeface="Roboto Light"/>
                <a:cs typeface="Roboto Light"/>
                <a:sym typeface="Roboto Light"/>
              </a:endParaRPr>
            </a:p>
          </p:txBody>
        </p:sp>
        <p:sp>
          <p:nvSpPr>
            <p:cNvPr id="2365" name="Google Shape;2365;p127"/>
            <p:cNvSpPr/>
            <p:nvPr/>
          </p:nvSpPr>
          <p:spPr>
            <a:xfrm>
              <a:off x="4930464" y="182987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0</a:t>
              </a:r>
              <a:endParaRPr sz="3600">
                <a:latin typeface="Roboto Light"/>
                <a:ea typeface="Roboto Light"/>
                <a:cs typeface="Roboto Light"/>
                <a:sym typeface="Roboto Light"/>
              </a:endParaRPr>
            </a:p>
          </p:txBody>
        </p:sp>
        <p:sp>
          <p:nvSpPr>
            <p:cNvPr id="2366" name="Google Shape;2366;p127"/>
            <p:cNvSpPr/>
            <p:nvPr/>
          </p:nvSpPr>
          <p:spPr>
            <a:xfrm>
              <a:off x="5675614" y="182987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0</a:t>
              </a:r>
              <a:endParaRPr sz="3600">
                <a:latin typeface="Roboto Light"/>
                <a:ea typeface="Roboto Light"/>
                <a:cs typeface="Roboto Light"/>
                <a:sym typeface="Roboto Light"/>
              </a:endParaRPr>
            </a:p>
          </p:txBody>
        </p:sp>
      </p:grpSp>
      <p:pic>
        <p:nvPicPr>
          <p:cNvPr id="2367" name="Google Shape;2367;p127"/>
          <p:cNvPicPr preferRelativeResize="0"/>
          <p:nvPr/>
        </p:nvPicPr>
        <p:blipFill rotWithShape="1">
          <a:blip r:embed="rId3">
            <a:alphaModFix/>
          </a:blip>
          <a:srcRect l="36636"/>
          <a:stretch/>
        </p:blipFill>
        <p:spPr>
          <a:xfrm>
            <a:off x="1854519" y="1749075"/>
            <a:ext cx="5130151" cy="355125"/>
          </a:xfrm>
          <a:prstGeom prst="rect">
            <a:avLst/>
          </a:prstGeom>
          <a:noFill/>
          <a:ln>
            <a:noFill/>
          </a:ln>
        </p:spPr>
      </p:pic>
      <p:cxnSp>
        <p:nvCxnSpPr>
          <p:cNvPr id="2368" name="Google Shape;2368;p127"/>
          <p:cNvCxnSpPr/>
          <p:nvPr/>
        </p:nvCxnSpPr>
        <p:spPr>
          <a:xfrm>
            <a:off x="3175200" y="3927975"/>
            <a:ext cx="0" cy="513300"/>
          </a:xfrm>
          <a:prstGeom prst="straightConnector1">
            <a:avLst/>
          </a:prstGeom>
          <a:noFill/>
          <a:ln w="9525" cap="flat" cmpd="sng">
            <a:solidFill>
              <a:srgbClr val="007CA8"/>
            </a:solidFill>
            <a:prstDash val="solid"/>
            <a:round/>
            <a:headEnd type="none" w="med" len="med"/>
            <a:tailEnd type="none" w="med" len="med"/>
          </a:ln>
        </p:spPr>
      </p:cxnSp>
      <p:cxnSp>
        <p:nvCxnSpPr>
          <p:cNvPr id="2369" name="Google Shape;2369;p127"/>
          <p:cNvCxnSpPr/>
          <p:nvPr/>
        </p:nvCxnSpPr>
        <p:spPr>
          <a:xfrm>
            <a:off x="5156100" y="3927975"/>
            <a:ext cx="0" cy="513300"/>
          </a:xfrm>
          <a:prstGeom prst="straightConnector1">
            <a:avLst/>
          </a:prstGeom>
          <a:noFill/>
          <a:ln w="9525" cap="flat" cmpd="sng">
            <a:solidFill>
              <a:srgbClr val="007CA8"/>
            </a:solidFill>
            <a:prstDash val="solid"/>
            <a:round/>
            <a:headEnd type="none" w="med" len="med"/>
            <a:tailEnd type="none" w="med" len="med"/>
          </a:ln>
        </p:spPr>
      </p:cxnSp>
      <p:sp>
        <p:nvSpPr>
          <p:cNvPr id="2370" name="Google Shape;2370;p127"/>
          <p:cNvSpPr txBox="1">
            <a:spLocks noGrp="1"/>
          </p:cNvSpPr>
          <p:nvPr>
            <p:ph type="body" idx="3"/>
          </p:nvPr>
        </p:nvSpPr>
        <p:spPr>
          <a:xfrm>
            <a:off x="3300000" y="4051900"/>
            <a:ext cx="1731300" cy="3552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2000">
                <a:latin typeface="Inconsolata"/>
                <a:ea typeface="Inconsolata"/>
                <a:cs typeface="Inconsolata"/>
                <a:sym typeface="Inconsolata"/>
              </a:rPr>
              <a:t>11100000</a:t>
            </a:r>
            <a:r>
              <a:rPr lang="en" sz="1800"/>
              <a:t> = 224</a:t>
            </a:r>
            <a:endParaRPr sz="1800"/>
          </a:p>
        </p:txBody>
      </p:sp>
      <p:sp>
        <p:nvSpPr>
          <p:cNvPr id="2371" name="Google Shape;2371;p127"/>
          <p:cNvSpPr txBox="1">
            <a:spLocks noGrp="1"/>
          </p:cNvSpPr>
          <p:nvPr>
            <p:ph type="body" idx="3"/>
          </p:nvPr>
        </p:nvSpPr>
        <p:spPr>
          <a:xfrm>
            <a:off x="5280900" y="4051900"/>
            <a:ext cx="1731300" cy="355200"/>
          </a:xfrm>
          <a:prstGeom prst="rect">
            <a:avLst/>
          </a:prstGeom>
        </p:spPr>
        <p:txBody>
          <a:bodyPr spcFirstLastPara="1" wrap="square" lIns="0" tIns="0" rIns="0" bIns="0" anchor="t" anchorCtr="0">
            <a:noAutofit/>
          </a:bodyPr>
          <a:lstStyle/>
          <a:p>
            <a:pPr marL="0" lvl="0" indent="0" algn="l" rtl="0">
              <a:spcBef>
                <a:spcPts val="0"/>
              </a:spcBef>
              <a:spcAft>
                <a:spcPts val="800"/>
              </a:spcAft>
              <a:buClr>
                <a:schemeClr val="dk1"/>
              </a:buClr>
              <a:buSzPts val="1100"/>
              <a:buFont typeface="Arial"/>
              <a:buNone/>
            </a:pPr>
            <a:r>
              <a:rPr lang="en" sz="2000">
                <a:latin typeface="Inconsolata"/>
                <a:ea typeface="Inconsolata"/>
                <a:cs typeface="Inconsolata"/>
                <a:sym typeface="Inconsolata"/>
              </a:rPr>
              <a:t>11111111</a:t>
            </a:r>
            <a:r>
              <a:rPr lang="en" sz="1800">
                <a:solidFill>
                  <a:schemeClr val="dk1"/>
                </a:solidFill>
              </a:rPr>
              <a:t> = 255</a:t>
            </a:r>
            <a:endParaRPr sz="1800"/>
          </a:p>
        </p:txBody>
      </p:sp>
      <p:sp>
        <p:nvSpPr>
          <p:cNvPr id="2372" name="Google Shape;2372;p127"/>
          <p:cNvSpPr txBox="1">
            <a:spLocks noGrp="1"/>
          </p:cNvSpPr>
          <p:nvPr>
            <p:ph type="body" idx="3"/>
          </p:nvPr>
        </p:nvSpPr>
        <p:spPr>
          <a:xfrm>
            <a:off x="1434700" y="3547475"/>
            <a:ext cx="1121400" cy="2529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b="1"/>
              <a:t>For example:</a:t>
            </a:r>
            <a:endParaRPr b="1"/>
          </a:p>
        </p:txBody>
      </p:sp>
      <p:sp>
        <p:nvSpPr>
          <p:cNvPr id="2373" name="Google Shape;2373;p127"/>
          <p:cNvSpPr/>
          <p:nvPr/>
        </p:nvSpPr>
        <p:spPr>
          <a:xfrm flipH="1">
            <a:off x="7069200" y="3765700"/>
            <a:ext cx="2087100" cy="927600"/>
          </a:xfrm>
          <a:prstGeom prst="homePlate">
            <a:avLst>
              <a:gd name="adj" fmla="val 50000"/>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27"/>
          <p:cNvSpPr txBox="1">
            <a:spLocks noGrp="1"/>
          </p:cNvSpPr>
          <p:nvPr>
            <p:ph type="body" idx="3"/>
          </p:nvPr>
        </p:nvSpPr>
        <p:spPr>
          <a:xfrm>
            <a:off x="7579075" y="3917775"/>
            <a:ext cx="1731300" cy="5337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a:solidFill>
                  <a:srgbClr val="FFFFFF"/>
                </a:solidFill>
              </a:rPr>
              <a:t>This conversion is called</a:t>
            </a:r>
            <a:r>
              <a:rPr lang="en" b="1">
                <a:solidFill>
                  <a:srgbClr val="FFFFFF"/>
                </a:solidFill>
              </a:rPr>
              <a:t> binary to decimal encoding. </a:t>
            </a:r>
            <a:endParaRPr b="1">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128"/>
          <p:cNvSpPr txBox="1">
            <a:spLocks noGrp="1"/>
          </p:cNvSpPr>
          <p:nvPr>
            <p:ph type="title"/>
          </p:nvPr>
        </p:nvSpPr>
        <p:spPr>
          <a:xfrm>
            <a:off x="2959950" y="1397475"/>
            <a:ext cx="5570400" cy="260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200"/>
              <a:t>ASCII </a:t>
            </a:r>
            <a:r>
              <a:rPr lang="en" sz="3000">
                <a:latin typeface="Roboto Light"/>
                <a:ea typeface="Roboto Light"/>
                <a:cs typeface="Roboto Light"/>
                <a:sym typeface="Roboto Light"/>
              </a:rPr>
              <a:t>stands for the </a:t>
            </a:r>
            <a:br>
              <a:rPr lang="en" sz="3000">
                <a:latin typeface="Roboto Light"/>
                <a:ea typeface="Roboto Light"/>
                <a:cs typeface="Roboto Light"/>
                <a:sym typeface="Roboto Light"/>
              </a:rPr>
            </a:br>
            <a:r>
              <a:rPr lang="en" sz="3000" i="1">
                <a:latin typeface="Roboto Light"/>
                <a:ea typeface="Roboto Light"/>
                <a:cs typeface="Roboto Light"/>
                <a:sym typeface="Roboto Light"/>
              </a:rPr>
              <a:t>American Standard Code for Information Interchange</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
        <p:nvSpPr>
          <p:cNvPr id="2380" name="Google Shape;2380;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2381" name="Google Shape;2381;p128"/>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p129"/>
          <p:cNvSpPr/>
          <p:nvPr/>
        </p:nvSpPr>
        <p:spPr>
          <a:xfrm>
            <a:off x="0" y="0"/>
            <a:ext cx="9168600" cy="5143500"/>
          </a:xfrm>
          <a:prstGeom prst="rect">
            <a:avLst/>
          </a:prstGeom>
          <a:solidFill>
            <a:srgbClr val="CA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7" name="Google Shape;2387;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88" name="Google Shape;2388;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89" name="Google Shape;2389;p129"/>
          <p:cNvSpPr txBox="1">
            <a:spLocks noGrp="1"/>
          </p:cNvSpPr>
          <p:nvPr>
            <p:ph type="title"/>
          </p:nvPr>
        </p:nvSpPr>
        <p:spPr>
          <a:xfrm>
            <a:off x="4975" y="4475"/>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ASCII and The Decimal System</a:t>
            </a:r>
            <a:endParaRPr/>
          </a:p>
        </p:txBody>
      </p:sp>
      <p:sp>
        <p:nvSpPr>
          <p:cNvPr id="2390" name="Google Shape;239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391" name="Google Shape;2391;p129"/>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a:t>ASCII is used to represent computer-stored characters in a human-readable format. </a:t>
            </a:r>
            <a:endParaRPr/>
          </a:p>
        </p:txBody>
      </p:sp>
      <p:sp>
        <p:nvSpPr>
          <p:cNvPr id="2392" name="Google Shape;2392;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93" name="Google Shape;2393;p129"/>
          <p:cNvPicPr preferRelativeResize="0"/>
          <p:nvPr/>
        </p:nvPicPr>
        <p:blipFill>
          <a:blip r:embed="rId3">
            <a:alphaModFix/>
          </a:blip>
          <a:stretch>
            <a:fillRect/>
          </a:stretch>
        </p:blipFill>
        <p:spPr>
          <a:xfrm>
            <a:off x="1754725" y="2435800"/>
            <a:ext cx="5547045" cy="2378400"/>
          </a:xfrm>
          <a:prstGeom prst="rect">
            <a:avLst/>
          </a:prstGeom>
          <a:noFill/>
          <a:ln>
            <a:noFill/>
          </a:ln>
        </p:spPr>
      </p:pic>
      <p:grpSp>
        <p:nvGrpSpPr>
          <p:cNvPr id="2394" name="Google Shape;2394;p129"/>
          <p:cNvGrpSpPr/>
          <p:nvPr/>
        </p:nvGrpSpPr>
        <p:grpSpPr>
          <a:xfrm rot="5400000">
            <a:off x="3979941" y="-883416"/>
            <a:ext cx="1066268" cy="5395800"/>
            <a:chOff x="-1726356" y="-4602228"/>
            <a:chExt cx="904997" cy="5395800"/>
          </a:xfrm>
        </p:grpSpPr>
        <p:sp>
          <p:nvSpPr>
            <p:cNvPr id="2395" name="Google Shape;2395;p129"/>
            <p:cNvSpPr/>
            <p:nvPr/>
          </p:nvSpPr>
          <p:spPr>
            <a:xfrm>
              <a:off x="-1726356" y="-4602228"/>
              <a:ext cx="732900" cy="5395800"/>
            </a:xfrm>
            <a:prstGeom prst="roundRect">
              <a:avLst>
                <a:gd name="adj" fmla="val 16667"/>
              </a:avLst>
            </a:prstGeom>
            <a:solidFill>
              <a:srgbClr val="007C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Roboto Thin"/>
                <a:ea typeface="Roboto Thin"/>
                <a:cs typeface="Roboto Thin"/>
                <a:sym typeface="Roboto Thin"/>
              </a:endParaRPr>
            </a:p>
          </p:txBody>
        </p:sp>
        <p:sp>
          <p:nvSpPr>
            <p:cNvPr id="2396" name="Google Shape;2396;p129"/>
            <p:cNvSpPr/>
            <p:nvPr/>
          </p:nvSpPr>
          <p:spPr>
            <a:xfrm rot="5400000">
              <a:off x="-1085834" y="-2013825"/>
              <a:ext cx="340325" cy="188625"/>
            </a:xfrm>
            <a:prstGeom prst="flowChartExtract">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129"/>
          <p:cNvSpPr txBox="1">
            <a:spLocks noGrp="1"/>
          </p:cNvSpPr>
          <p:nvPr>
            <p:ph type="body" idx="3"/>
          </p:nvPr>
        </p:nvSpPr>
        <p:spPr>
          <a:xfrm>
            <a:off x="1643900" y="1281349"/>
            <a:ext cx="5768700" cy="862800"/>
          </a:xfrm>
          <a:prstGeom prst="rect">
            <a:avLst/>
          </a:prstGeom>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600" b="1">
                <a:solidFill>
                  <a:srgbClr val="FFFFFF"/>
                </a:solidFill>
              </a:rPr>
              <a:t>Look down at you keyboards. </a:t>
            </a:r>
            <a:br>
              <a:rPr lang="en">
                <a:solidFill>
                  <a:srgbClr val="FFFFFF"/>
                </a:solidFill>
              </a:rPr>
            </a:br>
            <a:r>
              <a:rPr lang="en">
                <a:solidFill>
                  <a:srgbClr val="FFFFFF"/>
                </a:solidFill>
              </a:rPr>
              <a:t>Every character is part of ASCII. Upper and lowercase letters, </a:t>
            </a:r>
            <a:br>
              <a:rPr lang="en">
                <a:solidFill>
                  <a:srgbClr val="FFFFFF"/>
                </a:solidFill>
              </a:rPr>
            </a:br>
            <a:r>
              <a:rPr lang="en">
                <a:solidFill>
                  <a:srgbClr val="FFFFFF"/>
                </a:solidFill>
              </a:rPr>
              <a:t>special characters (!@#$...), and numbers (1,2,3,4…).</a:t>
            </a:r>
            <a:endParaRPr sz="1600">
              <a:solidFill>
                <a:srgbClr val="FFFFFF"/>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130"/>
          <p:cNvSpPr txBox="1">
            <a:spLocks noGrp="1"/>
          </p:cNvSpPr>
          <p:nvPr>
            <p:ph type="title"/>
          </p:nvPr>
        </p:nvSpPr>
        <p:spPr>
          <a:xfrm>
            <a:off x="2959950" y="1397475"/>
            <a:ext cx="5570400" cy="260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200">
                <a:latin typeface="Roboto Light"/>
                <a:ea typeface="Roboto Light"/>
                <a:cs typeface="Roboto Light"/>
                <a:sym typeface="Roboto Light"/>
              </a:rPr>
              <a:t>The</a:t>
            </a:r>
            <a:r>
              <a:rPr lang="en" sz="3200"/>
              <a:t> decimal system</a:t>
            </a:r>
            <a:br>
              <a:rPr lang="en" sz="3200">
                <a:latin typeface="Roboto"/>
                <a:ea typeface="Roboto"/>
                <a:cs typeface="Roboto"/>
                <a:sym typeface="Roboto"/>
              </a:rPr>
            </a:br>
            <a:r>
              <a:rPr lang="en" sz="3200">
                <a:latin typeface="Roboto Light"/>
                <a:ea typeface="Roboto Light"/>
                <a:cs typeface="Roboto Light"/>
                <a:sym typeface="Roboto Light"/>
              </a:rPr>
              <a:t>is a little more limited.</a:t>
            </a:r>
            <a:endParaRPr sz="32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3200">
                <a:latin typeface="Roboto Light"/>
                <a:ea typeface="Roboto Light"/>
                <a:cs typeface="Roboto Light"/>
                <a:sym typeface="Roboto Light"/>
              </a:rPr>
              <a:t>It consists of the characters </a:t>
            </a:r>
            <a:br>
              <a:rPr lang="en" sz="3200">
                <a:latin typeface="Roboto Light"/>
                <a:ea typeface="Roboto Light"/>
                <a:cs typeface="Roboto Light"/>
                <a:sym typeface="Roboto Light"/>
              </a:rPr>
            </a:br>
            <a:r>
              <a:rPr lang="en" sz="3200">
                <a:latin typeface="Roboto Light"/>
                <a:ea typeface="Roboto Light"/>
                <a:cs typeface="Roboto Light"/>
                <a:sym typeface="Roboto Light"/>
              </a:rPr>
              <a:t>1, 2, 3, 4, 5, 6, 7, 8, 9, and 0.</a:t>
            </a:r>
            <a:endParaRPr sz="3200">
              <a:latin typeface="Roboto Light"/>
              <a:ea typeface="Roboto Light"/>
              <a:cs typeface="Roboto Light"/>
              <a:sym typeface="Roboto Light"/>
            </a:endParaRPr>
          </a:p>
        </p:txBody>
      </p:sp>
      <p:sp>
        <p:nvSpPr>
          <p:cNvPr id="2403" name="Google Shape;2403;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pic>
        <p:nvPicPr>
          <p:cNvPr id="2404" name="Google Shape;2404;p130"/>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131"/>
          <p:cNvSpPr/>
          <p:nvPr/>
        </p:nvSpPr>
        <p:spPr>
          <a:xfrm>
            <a:off x="0" y="0"/>
            <a:ext cx="9168600" cy="5143500"/>
          </a:xfrm>
          <a:prstGeom prst="rect">
            <a:avLst/>
          </a:prstGeom>
          <a:solidFill>
            <a:srgbClr val="CA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0" name="Google Shape;2410;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11" name="Google Shape;2411;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12" name="Google Shape;2412;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ASCII and The Decimal System</a:t>
            </a:r>
            <a:endParaRPr/>
          </a:p>
        </p:txBody>
      </p:sp>
      <p:sp>
        <p:nvSpPr>
          <p:cNvPr id="2413" name="Google Shape;2413;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414" name="Google Shape;2414;p131"/>
          <p:cNvSpPr txBox="1">
            <a:spLocks noGrp="1"/>
          </p:cNvSpPr>
          <p:nvPr>
            <p:ph type="body" idx="3"/>
          </p:nvPr>
        </p:nvSpPr>
        <p:spPr>
          <a:xfrm>
            <a:off x="3378575" y="1989675"/>
            <a:ext cx="6178800" cy="47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dk1"/>
                </a:solidFill>
              </a:rPr>
              <a:t> </a:t>
            </a:r>
            <a:r>
              <a:rPr lang="en" sz="2400" i="1">
                <a:solidFill>
                  <a:schemeClr val="dk1"/>
                </a:solidFill>
              </a:rPr>
              <a:t>A, B, C. It’s easy as 1, 2, 3!</a:t>
            </a:r>
            <a:endParaRPr sz="2400">
              <a:solidFill>
                <a:schemeClr val="dk1"/>
              </a:solidFill>
            </a:endParaRPr>
          </a:p>
          <a:p>
            <a:pPr marL="0" lvl="0" indent="0" algn="l" rtl="0">
              <a:spcBef>
                <a:spcPts val="800"/>
              </a:spcBef>
              <a:spcAft>
                <a:spcPts val="600"/>
              </a:spcAft>
              <a:buNone/>
            </a:pPr>
            <a:endParaRPr sz="2400"/>
          </a:p>
        </p:txBody>
      </p:sp>
      <p:sp>
        <p:nvSpPr>
          <p:cNvPr id="2415" name="Google Shape;2415;p131"/>
          <p:cNvSpPr txBox="1">
            <a:spLocks noGrp="1"/>
          </p:cNvSpPr>
          <p:nvPr>
            <p:ph type="subTitle" idx="1"/>
          </p:nvPr>
        </p:nvSpPr>
        <p:spPr>
          <a:xfrm>
            <a:off x="0" y="675975"/>
            <a:ext cx="9144000" cy="796500"/>
          </a:xfrm>
          <a:prstGeom prst="rect">
            <a:avLst/>
          </a:prstGeom>
        </p:spPr>
        <p:txBody>
          <a:bodyPr spcFirstLastPara="1" wrap="square" lIns="457200" tIns="91425" rIns="457200" bIns="91425" anchor="t" anchorCtr="0">
            <a:noAutofit/>
          </a:bodyPr>
          <a:lstStyle/>
          <a:p>
            <a:pPr marL="0" lvl="0" indent="0" algn="l" rtl="0">
              <a:lnSpc>
                <a:spcPct val="115000"/>
              </a:lnSpc>
              <a:spcBef>
                <a:spcPts val="0"/>
              </a:spcBef>
              <a:spcAft>
                <a:spcPts val="0"/>
              </a:spcAft>
              <a:buNone/>
            </a:pPr>
            <a:r>
              <a:rPr lang="en" sz="1700"/>
              <a:t>The limited number of characters still allow us to convey complex information. In fact, anything we write in ASCII can be converted to decimal format.</a:t>
            </a:r>
            <a:endParaRPr sz="1700"/>
          </a:p>
        </p:txBody>
      </p:sp>
      <p:sp>
        <p:nvSpPr>
          <p:cNvPr id="2416" name="Google Shape;2416;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17" name="Google Shape;2417;p131"/>
          <p:cNvSpPr txBox="1"/>
          <p:nvPr/>
        </p:nvSpPr>
        <p:spPr>
          <a:xfrm>
            <a:off x="3378575" y="3097125"/>
            <a:ext cx="4891500" cy="1145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65 44 32 66 44 32 67 46 32 73 116 39 115 32 101 97 115 121 32 97 115 32 49 44 32 50 44 32 51 33</a:t>
            </a:r>
            <a:endParaRPr sz="2400">
              <a:latin typeface="Roboto"/>
              <a:ea typeface="Roboto"/>
              <a:cs typeface="Roboto"/>
              <a:sym typeface="Roboto"/>
            </a:endParaRPr>
          </a:p>
        </p:txBody>
      </p:sp>
      <p:sp>
        <p:nvSpPr>
          <p:cNvPr id="2418" name="Google Shape;2418;p131"/>
          <p:cNvSpPr/>
          <p:nvPr/>
        </p:nvSpPr>
        <p:spPr>
          <a:xfrm>
            <a:off x="-12300" y="1709175"/>
            <a:ext cx="3189300" cy="927600"/>
          </a:xfrm>
          <a:prstGeom prst="homePlate">
            <a:avLst>
              <a:gd name="adj" fmla="val 50000"/>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1"/>
          <p:cNvSpPr txBox="1">
            <a:spLocks noGrp="1"/>
          </p:cNvSpPr>
          <p:nvPr>
            <p:ph type="body" idx="3"/>
          </p:nvPr>
        </p:nvSpPr>
        <p:spPr>
          <a:xfrm>
            <a:off x="-12300" y="2045025"/>
            <a:ext cx="2212800" cy="366600"/>
          </a:xfrm>
          <a:prstGeom prst="rect">
            <a:avLst/>
          </a:prstGeom>
        </p:spPr>
        <p:txBody>
          <a:bodyPr spcFirstLastPara="1" wrap="square" lIns="457200" tIns="0" rIns="0" bIns="0" anchor="t" anchorCtr="0">
            <a:noAutofit/>
          </a:bodyPr>
          <a:lstStyle/>
          <a:p>
            <a:pPr marL="0" lvl="0" indent="0" algn="ctr" rtl="0">
              <a:spcBef>
                <a:spcPts val="0"/>
              </a:spcBef>
              <a:spcAft>
                <a:spcPts val="0"/>
              </a:spcAft>
              <a:buNone/>
            </a:pPr>
            <a:r>
              <a:rPr lang="en" sz="1800" b="1">
                <a:solidFill>
                  <a:srgbClr val="FFFFFF"/>
                </a:solidFill>
              </a:rPr>
              <a:t>ASCII Example</a:t>
            </a:r>
            <a:endParaRPr sz="1200" b="1">
              <a:solidFill>
                <a:srgbClr val="FFFFFF"/>
              </a:solidFill>
            </a:endParaRPr>
          </a:p>
        </p:txBody>
      </p:sp>
      <p:sp>
        <p:nvSpPr>
          <p:cNvPr id="2420" name="Google Shape;2420;p131"/>
          <p:cNvSpPr/>
          <p:nvPr/>
        </p:nvSpPr>
        <p:spPr>
          <a:xfrm>
            <a:off x="-12300" y="3131200"/>
            <a:ext cx="3189300" cy="927600"/>
          </a:xfrm>
          <a:prstGeom prst="homePlate">
            <a:avLst>
              <a:gd name="adj" fmla="val 50000"/>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1"/>
          <p:cNvSpPr txBox="1">
            <a:spLocks noGrp="1"/>
          </p:cNvSpPr>
          <p:nvPr>
            <p:ph type="body" idx="3"/>
          </p:nvPr>
        </p:nvSpPr>
        <p:spPr>
          <a:xfrm>
            <a:off x="-12300" y="3448063"/>
            <a:ext cx="2483100" cy="366600"/>
          </a:xfrm>
          <a:prstGeom prst="rect">
            <a:avLst/>
          </a:prstGeom>
        </p:spPr>
        <p:txBody>
          <a:bodyPr spcFirstLastPara="1" wrap="square" lIns="457200" tIns="0" rIns="0" bIns="0" anchor="t" anchorCtr="0">
            <a:noAutofit/>
          </a:bodyPr>
          <a:lstStyle/>
          <a:p>
            <a:pPr marL="0" lvl="0" indent="0" algn="ctr" rtl="0">
              <a:spcBef>
                <a:spcPts val="0"/>
              </a:spcBef>
              <a:spcAft>
                <a:spcPts val="0"/>
              </a:spcAft>
              <a:buNone/>
            </a:pPr>
            <a:r>
              <a:rPr lang="en" sz="1800" b="1">
                <a:solidFill>
                  <a:srgbClr val="FFFFFF"/>
                </a:solidFill>
              </a:rPr>
              <a:t>Decimal Example</a:t>
            </a:r>
            <a:endParaRPr sz="1200" b="1">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32"/>
          <p:cNvSpPr txBox="1">
            <a:spLocks noGrp="1"/>
          </p:cNvSpPr>
          <p:nvPr>
            <p:ph type="title"/>
          </p:nvPr>
        </p:nvSpPr>
        <p:spPr>
          <a:xfrm>
            <a:off x="2959950" y="1397475"/>
            <a:ext cx="5784000" cy="260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200">
                <a:latin typeface="Roboto Light"/>
                <a:ea typeface="Roboto Light"/>
                <a:cs typeface="Roboto Light"/>
                <a:sym typeface="Roboto Light"/>
              </a:rPr>
              <a:t>Binary data can be more efficiently stored and represented by encoding with the </a:t>
            </a:r>
            <a:r>
              <a:rPr lang="en" sz="3200"/>
              <a:t>hexadecimal</a:t>
            </a:r>
            <a:r>
              <a:rPr lang="en" sz="3200">
                <a:latin typeface="Roboto Light"/>
                <a:ea typeface="Roboto Light"/>
                <a:cs typeface="Roboto Light"/>
                <a:sym typeface="Roboto Light"/>
              </a:rPr>
              <a:t> number system.</a:t>
            </a:r>
            <a:endParaRPr sz="3200">
              <a:latin typeface="Roboto Light"/>
              <a:ea typeface="Roboto Light"/>
              <a:cs typeface="Roboto Light"/>
              <a:sym typeface="Roboto Light"/>
            </a:endParaRPr>
          </a:p>
        </p:txBody>
      </p:sp>
      <p:sp>
        <p:nvSpPr>
          <p:cNvPr id="2427" name="Google Shape;2427;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2428" name="Google Shape;2428;p132"/>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133"/>
          <p:cNvSpPr/>
          <p:nvPr/>
        </p:nvSpPr>
        <p:spPr>
          <a:xfrm>
            <a:off x="0" y="0"/>
            <a:ext cx="9168600" cy="5143500"/>
          </a:xfrm>
          <a:prstGeom prst="rect">
            <a:avLst/>
          </a:prstGeom>
          <a:solidFill>
            <a:srgbClr val="CAE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4" name="Google Shape;2434;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35" name="Google Shape;2435;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36" name="Google Shape;2436;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Hex Encoding</a:t>
            </a:r>
            <a:endParaRPr/>
          </a:p>
        </p:txBody>
      </p:sp>
      <p:sp>
        <p:nvSpPr>
          <p:cNvPr id="2437" name="Google Shape;2437;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rgbClr val="24292E"/>
                </a:solidFill>
              </a:rPr>
              <a:t>The hex system uses </a:t>
            </a:r>
            <a:r>
              <a:rPr lang="en" b="1">
                <a:solidFill>
                  <a:srgbClr val="24292E"/>
                </a:solidFill>
              </a:rPr>
              <a:t>16 symbols</a:t>
            </a:r>
            <a:r>
              <a:rPr lang="en">
                <a:solidFill>
                  <a:srgbClr val="24292E"/>
                </a:solidFill>
              </a:rPr>
              <a:t> to represent the base values.</a:t>
            </a:r>
            <a:endParaRPr>
              <a:solidFill>
                <a:srgbClr val="24292E"/>
              </a:solidFill>
            </a:endParaRPr>
          </a:p>
          <a:p>
            <a:pPr marL="0" lvl="0" indent="0" algn="l" rtl="0">
              <a:spcBef>
                <a:spcPts val="1200"/>
              </a:spcBef>
              <a:spcAft>
                <a:spcPts val="0"/>
              </a:spcAft>
              <a:buNone/>
            </a:pPr>
            <a:endParaRPr/>
          </a:p>
        </p:txBody>
      </p:sp>
      <p:sp>
        <p:nvSpPr>
          <p:cNvPr id="2438" name="Google Shape;2438;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439" name="Google Shape;2439;p133"/>
          <p:cNvSpPr txBox="1">
            <a:spLocks noGrp="1"/>
          </p:cNvSpPr>
          <p:nvPr>
            <p:ph type="body" idx="3"/>
          </p:nvPr>
        </p:nvSpPr>
        <p:spPr>
          <a:xfrm>
            <a:off x="787175" y="1847750"/>
            <a:ext cx="6776400" cy="650100"/>
          </a:xfrm>
          <a:prstGeom prst="rect">
            <a:avLst/>
          </a:prstGeom>
          <a:solidFill>
            <a:srgbClr val="F3F3F3"/>
          </a:solidFill>
          <a:ln w="9525" cap="flat" cmpd="sng">
            <a:solidFill>
              <a:schemeClr val="accent5"/>
            </a:solidFill>
            <a:prstDash val="solid"/>
            <a:round/>
            <a:headEnd type="none" w="sm" len="sm"/>
            <a:tailEnd type="none" w="sm" len="sm"/>
          </a:ln>
        </p:spPr>
        <p:txBody>
          <a:bodyPr spcFirstLastPara="1" wrap="square" lIns="365750" tIns="91425" rIns="0" bIns="182875" anchor="t" anchorCtr="0">
            <a:noAutofit/>
          </a:bodyPr>
          <a:lstStyle/>
          <a:p>
            <a:pPr marL="0" lvl="0" indent="0" algn="l" rtl="0">
              <a:lnSpc>
                <a:spcPct val="115000"/>
              </a:lnSpc>
              <a:spcBef>
                <a:spcPts val="300"/>
              </a:spcBef>
              <a:spcAft>
                <a:spcPts val="1200"/>
              </a:spcAft>
              <a:buNone/>
            </a:pPr>
            <a:r>
              <a:rPr lang="en" sz="2600">
                <a:solidFill>
                  <a:srgbClr val="24292E"/>
                </a:solidFill>
                <a:latin typeface="Roboto Mono"/>
                <a:ea typeface="Roboto Mono"/>
                <a:cs typeface="Roboto Mono"/>
                <a:sym typeface="Roboto Mono"/>
              </a:rPr>
              <a:t>0 1 2 3 4 5 6 7 8 9 A B C D E F</a:t>
            </a:r>
            <a:endParaRPr sz="2600">
              <a:solidFill>
                <a:srgbClr val="24292E"/>
              </a:solidFill>
            </a:endParaRPr>
          </a:p>
        </p:txBody>
      </p:sp>
      <p:pic>
        <p:nvPicPr>
          <p:cNvPr id="2440" name="Google Shape;2440;p133"/>
          <p:cNvPicPr preferRelativeResize="0"/>
          <p:nvPr/>
        </p:nvPicPr>
        <p:blipFill rotWithShape="1">
          <a:blip r:embed="rId3">
            <a:alphaModFix/>
          </a:blip>
          <a:srcRect l="36636"/>
          <a:stretch/>
        </p:blipFill>
        <p:spPr>
          <a:xfrm rot="10800000" flipH="1">
            <a:off x="1069173" y="2523475"/>
            <a:ext cx="3681003" cy="254800"/>
          </a:xfrm>
          <a:prstGeom prst="rect">
            <a:avLst/>
          </a:prstGeom>
          <a:noFill/>
          <a:ln>
            <a:noFill/>
          </a:ln>
        </p:spPr>
      </p:pic>
      <p:sp>
        <p:nvSpPr>
          <p:cNvPr id="2441" name="Google Shape;2441;p133"/>
          <p:cNvSpPr txBox="1">
            <a:spLocks noGrp="1"/>
          </p:cNvSpPr>
          <p:nvPr>
            <p:ph type="body" idx="3"/>
          </p:nvPr>
        </p:nvSpPr>
        <p:spPr>
          <a:xfrm>
            <a:off x="1760200" y="2939500"/>
            <a:ext cx="2390100" cy="254700"/>
          </a:xfrm>
          <a:prstGeom prst="rect">
            <a:avLst/>
          </a:prstGeom>
        </p:spPr>
        <p:txBody>
          <a:bodyPr spcFirstLastPara="1" wrap="square" lIns="0" tIns="0" rIns="0" bIns="0" anchor="t" anchorCtr="0">
            <a:noAutofit/>
          </a:bodyPr>
          <a:lstStyle/>
          <a:p>
            <a:pPr marL="0" lvl="0" indent="0" algn="ctr" rtl="0">
              <a:lnSpc>
                <a:spcPct val="115000"/>
              </a:lnSpc>
              <a:spcBef>
                <a:spcPts val="300"/>
              </a:spcBef>
              <a:spcAft>
                <a:spcPts val="1200"/>
              </a:spcAft>
              <a:buNone/>
            </a:pPr>
            <a:r>
              <a:rPr lang="en">
                <a:solidFill>
                  <a:srgbClr val="24292E"/>
                </a:solidFill>
              </a:rPr>
              <a:t>The </a:t>
            </a:r>
            <a:r>
              <a:rPr lang="en" b="1">
                <a:solidFill>
                  <a:srgbClr val="24292E"/>
                </a:solidFill>
              </a:rPr>
              <a:t>base numbers</a:t>
            </a:r>
            <a:r>
              <a:rPr lang="en">
                <a:solidFill>
                  <a:srgbClr val="24292E"/>
                </a:solidFill>
              </a:rPr>
              <a:t> </a:t>
            </a:r>
            <a:br>
              <a:rPr lang="en">
                <a:solidFill>
                  <a:srgbClr val="24292E"/>
                </a:solidFill>
              </a:rPr>
            </a:br>
            <a:r>
              <a:rPr lang="en">
                <a:solidFill>
                  <a:srgbClr val="24292E"/>
                </a:solidFill>
              </a:rPr>
              <a:t>range from 0-9.</a:t>
            </a:r>
            <a:endParaRPr>
              <a:solidFill>
                <a:srgbClr val="24292E"/>
              </a:solidFill>
            </a:endParaRPr>
          </a:p>
        </p:txBody>
      </p:sp>
      <p:pic>
        <p:nvPicPr>
          <p:cNvPr id="2442" name="Google Shape;2442;p133"/>
          <p:cNvPicPr preferRelativeResize="0"/>
          <p:nvPr/>
        </p:nvPicPr>
        <p:blipFill rotWithShape="1">
          <a:blip r:embed="rId3">
            <a:alphaModFix/>
          </a:blip>
          <a:srcRect l="-2605" t="-17278" r="67537" b="-17292"/>
          <a:stretch/>
        </p:blipFill>
        <p:spPr>
          <a:xfrm rot="10800000" flipH="1">
            <a:off x="4977825" y="2523450"/>
            <a:ext cx="2531400" cy="390425"/>
          </a:xfrm>
          <a:prstGeom prst="rect">
            <a:avLst/>
          </a:prstGeom>
          <a:noFill/>
          <a:ln>
            <a:noFill/>
          </a:ln>
        </p:spPr>
      </p:pic>
      <p:sp>
        <p:nvSpPr>
          <p:cNvPr id="2443" name="Google Shape;2443;p133"/>
          <p:cNvSpPr txBox="1">
            <a:spLocks noGrp="1"/>
          </p:cNvSpPr>
          <p:nvPr>
            <p:ph type="body" idx="3"/>
          </p:nvPr>
        </p:nvSpPr>
        <p:spPr>
          <a:xfrm>
            <a:off x="5119113" y="2939475"/>
            <a:ext cx="2390100" cy="254700"/>
          </a:xfrm>
          <a:prstGeom prst="rect">
            <a:avLst/>
          </a:prstGeom>
        </p:spPr>
        <p:txBody>
          <a:bodyPr spcFirstLastPara="1" wrap="square" lIns="0" tIns="0" rIns="0" bIns="0" anchor="t" anchorCtr="0">
            <a:noAutofit/>
          </a:bodyPr>
          <a:lstStyle/>
          <a:p>
            <a:pPr marL="0" lvl="0" indent="0" algn="ctr" rtl="0">
              <a:lnSpc>
                <a:spcPct val="115000"/>
              </a:lnSpc>
              <a:spcBef>
                <a:spcPts val="300"/>
              </a:spcBef>
              <a:spcAft>
                <a:spcPts val="1200"/>
              </a:spcAft>
              <a:buNone/>
            </a:pPr>
            <a:r>
              <a:rPr lang="en">
                <a:solidFill>
                  <a:srgbClr val="24292E"/>
                </a:solidFill>
              </a:rPr>
              <a:t>The </a:t>
            </a:r>
            <a:r>
              <a:rPr lang="en" b="1">
                <a:solidFill>
                  <a:srgbClr val="24292E"/>
                </a:solidFill>
              </a:rPr>
              <a:t>letters A-F </a:t>
            </a:r>
            <a:br>
              <a:rPr lang="en" b="1">
                <a:solidFill>
                  <a:srgbClr val="24292E"/>
                </a:solidFill>
              </a:rPr>
            </a:br>
            <a:r>
              <a:rPr lang="en">
                <a:solidFill>
                  <a:srgbClr val="24292E"/>
                </a:solidFill>
              </a:rPr>
              <a:t>represent 10-15.</a:t>
            </a:r>
            <a:endParaRPr>
              <a:solidFill>
                <a:srgbClr val="24292E"/>
              </a:solidFill>
            </a:endParaRPr>
          </a:p>
        </p:txBody>
      </p:sp>
      <p:sp>
        <p:nvSpPr>
          <p:cNvPr id="2444" name="Google Shape;2444;p133"/>
          <p:cNvSpPr txBox="1">
            <a:spLocks noGrp="1"/>
          </p:cNvSpPr>
          <p:nvPr>
            <p:ph type="subTitle" idx="1"/>
          </p:nvPr>
        </p:nvSpPr>
        <p:spPr>
          <a:xfrm>
            <a:off x="1674750" y="3925250"/>
            <a:ext cx="5819100" cy="650100"/>
          </a:xfrm>
          <a:prstGeom prst="rect">
            <a:avLst/>
          </a:prstGeom>
        </p:spPr>
        <p:txBody>
          <a:bodyPr spcFirstLastPara="1" wrap="square" lIns="0" tIns="0" rIns="0" bIns="0" anchor="t" anchorCtr="0">
            <a:noAutofit/>
          </a:bodyPr>
          <a:lstStyle/>
          <a:p>
            <a:pPr marL="0" lvl="0" indent="0" algn="ctr" rtl="0">
              <a:lnSpc>
                <a:spcPct val="115000"/>
              </a:lnSpc>
              <a:spcBef>
                <a:spcPts val="300"/>
              </a:spcBef>
              <a:spcAft>
                <a:spcPts val="1200"/>
              </a:spcAft>
              <a:buClr>
                <a:schemeClr val="dk1"/>
              </a:buClr>
              <a:buSzPts val="1100"/>
              <a:buFont typeface="Arial"/>
              <a:buNone/>
            </a:pPr>
            <a:r>
              <a:rPr lang="en" sz="3000" b="1">
                <a:solidFill>
                  <a:srgbClr val="007CA8"/>
                </a:solidFill>
                <a:latin typeface="Inconsolata"/>
                <a:ea typeface="Inconsolata"/>
                <a:cs typeface="Inconsolata"/>
                <a:sym typeface="Inconsolata"/>
              </a:rPr>
              <a:t>hello</a:t>
            </a:r>
            <a:r>
              <a:rPr lang="en" sz="3000">
                <a:solidFill>
                  <a:srgbClr val="24292E"/>
                </a:solidFill>
                <a:latin typeface="Roboto Mono"/>
                <a:ea typeface="Roboto Mono"/>
                <a:cs typeface="Roboto Mono"/>
                <a:sym typeface="Roboto Mono"/>
              </a:rPr>
              <a:t> = </a:t>
            </a:r>
            <a:r>
              <a:rPr lang="en" sz="3000">
                <a:solidFill>
                  <a:srgbClr val="24292E"/>
                </a:solidFill>
              </a:rPr>
              <a:t>68 65 6c 6c 6f</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A9D1EA">
            <a:alpha val="50840"/>
          </a:srgbClr>
        </a:solidFill>
        <a:effectLst/>
      </p:bgPr>
    </p:bg>
    <p:spTree>
      <p:nvGrpSpPr>
        <p:cNvPr id="1" name="Shape 2448"/>
        <p:cNvGrpSpPr/>
        <p:nvPr/>
      </p:nvGrpSpPr>
      <p:grpSpPr>
        <a:xfrm>
          <a:off x="0" y="0"/>
          <a:ext cx="0" cy="0"/>
          <a:chOff x="0" y="0"/>
          <a:chExt cx="0" cy="0"/>
        </a:xfrm>
      </p:grpSpPr>
      <p:pic>
        <p:nvPicPr>
          <p:cNvPr id="2449" name="Google Shape;2449;p134"/>
          <p:cNvPicPr preferRelativeResize="0"/>
          <p:nvPr/>
        </p:nvPicPr>
        <p:blipFill rotWithShape="1">
          <a:blip r:embed="rId3">
            <a:alphaModFix/>
          </a:blip>
          <a:srcRect t="-2960" b="2960"/>
          <a:stretch/>
        </p:blipFill>
        <p:spPr>
          <a:xfrm>
            <a:off x="0" y="0"/>
            <a:ext cx="9144000" cy="5143500"/>
          </a:xfrm>
          <a:prstGeom prst="rect">
            <a:avLst/>
          </a:prstGeom>
          <a:noFill/>
          <a:ln>
            <a:noFill/>
          </a:ln>
        </p:spPr>
      </p:pic>
      <p:sp>
        <p:nvSpPr>
          <p:cNvPr id="2450" name="Google Shape;2450;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Encoding and Decoding Tools</a:t>
            </a:r>
            <a:endParaRPr/>
          </a:p>
        </p:txBody>
      </p:sp>
      <p:sp>
        <p:nvSpPr>
          <p:cNvPr id="2451" name="Google Shape;2451;p134"/>
          <p:cNvSpPr txBox="1">
            <a:spLocks noGrp="1"/>
          </p:cNvSpPr>
          <p:nvPr>
            <p:ph type="subTitle" idx="1"/>
          </p:nvPr>
        </p:nvSpPr>
        <p:spPr>
          <a:xfrm>
            <a:off x="0" y="675975"/>
            <a:ext cx="91686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There are various online tools to help with the encoding and decoding process.</a:t>
            </a: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52" name="Google Shape;2452;p134"/>
          <p:cNvSpPr txBox="1">
            <a:spLocks noGrp="1"/>
          </p:cNvSpPr>
          <p:nvPr>
            <p:ph type="body" idx="3"/>
          </p:nvPr>
        </p:nvSpPr>
        <p:spPr>
          <a:xfrm>
            <a:off x="2813700" y="1775400"/>
            <a:ext cx="3315000" cy="15180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Binary to Text Conversion</a:t>
            </a:r>
            <a:br>
              <a:rPr lang="en">
                <a:solidFill>
                  <a:srgbClr val="FFFFFF"/>
                </a:solidFill>
                <a:latin typeface="Roboto Medium"/>
                <a:ea typeface="Roboto Medium"/>
                <a:cs typeface="Roboto Medium"/>
                <a:sym typeface="Roboto Medium"/>
              </a:rPr>
            </a:br>
            <a:r>
              <a:rPr lang="en">
                <a:solidFill>
                  <a:srgbClr val="43D1A1"/>
                </a:solidFill>
                <a:uFill>
                  <a:noFill/>
                </a:uFill>
                <a:latin typeface="Inconsolata"/>
                <a:ea typeface="Inconsolata"/>
                <a:cs typeface="Inconsolata"/>
                <a:sym typeface="Inconsolata"/>
                <a:hlinkClick r:id="rId4">
                  <a:extLst>
                    <a:ext uri="{A12FA001-AC4F-418D-AE19-62706E023703}">
                      <ahyp:hlinkClr xmlns:ahyp="http://schemas.microsoft.com/office/drawing/2018/hyperlinkcolor" val="tx"/>
                    </a:ext>
                  </a:extLst>
                </a:hlinkClick>
              </a:rPr>
              <a:t>browserling.com/tools/</a:t>
            </a:r>
            <a:endParaRPr/>
          </a:p>
          <a:p>
            <a:pPr marL="0" lvl="0" indent="0" algn="ctr" rtl="0">
              <a:spcBef>
                <a:spcPts val="0"/>
              </a:spcBef>
              <a:spcAft>
                <a:spcPts val="0"/>
              </a:spcAft>
              <a:buNone/>
            </a:pPr>
            <a:r>
              <a:rPr lang="en">
                <a:solidFill>
                  <a:srgbClr val="43D1A1"/>
                </a:solidFill>
                <a:uFill>
                  <a:noFill/>
                </a:uFill>
                <a:latin typeface="Inconsolata"/>
                <a:ea typeface="Inconsolata"/>
                <a:cs typeface="Inconsolata"/>
                <a:sym typeface="Inconsolata"/>
                <a:hlinkClick r:id="rId4">
                  <a:extLst>
                    <a:ext uri="{A12FA001-AC4F-418D-AE19-62706E023703}">
                      <ahyp:hlinkClr xmlns:ahyp="http://schemas.microsoft.com/office/drawing/2018/hyperlinkcolor" val="tx"/>
                    </a:ext>
                  </a:extLst>
                </a:hlinkClick>
              </a:rPr>
              <a:t>binary-to-text</a:t>
            </a:r>
            <a:endParaRPr sz="1200">
              <a:solidFill>
                <a:srgbClr val="43D1A1"/>
              </a:solidFill>
              <a:latin typeface="Arial"/>
              <a:ea typeface="Arial"/>
              <a:cs typeface="Arial"/>
              <a:sym typeface="Arial"/>
            </a:endParaRPr>
          </a:p>
          <a:p>
            <a:pPr marL="0" lvl="0" indent="0" algn="ctr" rtl="0">
              <a:spcBef>
                <a:spcPts val="800"/>
              </a:spcBef>
              <a:spcAft>
                <a:spcPts val="0"/>
              </a:spcAft>
              <a:buNone/>
            </a:pPr>
            <a:r>
              <a:rPr lang="en">
                <a:solidFill>
                  <a:srgbClr val="FFFFFF"/>
                </a:solidFill>
                <a:latin typeface="Roboto Medium"/>
                <a:ea typeface="Roboto Medium"/>
                <a:cs typeface="Roboto Medium"/>
                <a:sym typeface="Roboto Medium"/>
              </a:rPr>
              <a:t>Character Encoding for Numbers</a:t>
            </a:r>
            <a:endParaRPr>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a:solidFill>
                  <a:srgbClr val="43D1A1"/>
                </a:solidFill>
                <a:uFill>
                  <a:noFill/>
                </a:uFill>
                <a:latin typeface="Inconsolata"/>
                <a:ea typeface="Inconsolata"/>
                <a:cs typeface="Inconsolata"/>
                <a:sym typeface="Inconsolata"/>
                <a:hlinkClick r:id="rId5">
                  <a:extLst>
                    <a:ext uri="{A12FA001-AC4F-418D-AE19-62706E023703}">
                      <ahyp:hlinkClr xmlns:ahyp="http://schemas.microsoft.com/office/drawing/2018/hyperlinkcolor" val="tx"/>
                    </a:ext>
                  </a:extLst>
                </a:hlinkClick>
              </a:rPr>
              <a:t>rapidtables.com/convert/number/</a:t>
            </a:r>
            <a:endParaRPr/>
          </a:p>
          <a:p>
            <a:pPr marL="0" lvl="0" indent="0" algn="ctr" rtl="0">
              <a:spcBef>
                <a:spcPts val="0"/>
              </a:spcBef>
              <a:spcAft>
                <a:spcPts val="0"/>
              </a:spcAft>
              <a:buNone/>
            </a:pPr>
            <a:r>
              <a:rPr lang="en" sz="1300">
                <a:solidFill>
                  <a:srgbClr val="43D1A1"/>
                </a:solidFill>
                <a:uFill>
                  <a:noFill/>
                </a:uFill>
                <a:latin typeface="Inconsolata"/>
                <a:ea typeface="Inconsolata"/>
                <a:cs typeface="Inconsolata"/>
                <a:sym typeface="Inconsolata"/>
                <a:hlinkClick r:id="rId5">
                  <a:extLst>
                    <a:ext uri="{A12FA001-AC4F-418D-AE19-62706E023703}">
                      <ahyp:hlinkClr xmlns:ahyp="http://schemas.microsoft.com/office/drawing/2018/hyperlinkcolor" val="tx"/>
                    </a:ext>
                  </a:extLst>
                </a:hlinkClick>
              </a:rPr>
              <a:t>index.html</a:t>
            </a:r>
            <a:endParaRPr sz="1300">
              <a:solidFill>
                <a:srgbClr val="43D1A1"/>
              </a:solidFill>
              <a:latin typeface="Inconsolata"/>
              <a:ea typeface="Inconsolata"/>
              <a:cs typeface="Inconsolata"/>
              <a:sym typeface="Inconsolata"/>
            </a:endParaRPr>
          </a:p>
          <a:p>
            <a:pPr marL="0" lvl="0" indent="0" algn="l" rtl="0">
              <a:spcBef>
                <a:spcPts val="800"/>
              </a:spcBef>
              <a:spcAft>
                <a:spcPts val="800"/>
              </a:spcAft>
              <a:buNone/>
            </a:pPr>
            <a:endParaRPr sz="1200">
              <a:solidFill>
                <a:srgbClr val="FFFFFF"/>
              </a:solidFill>
              <a:latin typeface="Arial"/>
              <a:ea typeface="Arial"/>
              <a:cs typeface="Arial"/>
              <a:sym typeface="Arial"/>
            </a:endParaRPr>
          </a:p>
        </p:txBody>
      </p:sp>
      <p:sp>
        <p:nvSpPr>
          <p:cNvPr id="2453" name="Google Shape;2453;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7"/>
        <p:cNvGrpSpPr/>
        <p:nvPr/>
      </p:nvGrpSpPr>
      <p:grpSpPr>
        <a:xfrm>
          <a:off x="0" y="0"/>
          <a:ext cx="0" cy="0"/>
          <a:chOff x="0" y="0"/>
          <a:chExt cx="0" cy="0"/>
        </a:xfrm>
      </p:grpSpPr>
      <p:sp>
        <p:nvSpPr>
          <p:cNvPr id="2458" name="Google Shape;2458;p135"/>
          <p:cNvSpPr txBox="1">
            <a:spLocks noGrp="1"/>
          </p:cNvSpPr>
          <p:nvPr>
            <p:ph type="title"/>
          </p:nvPr>
        </p:nvSpPr>
        <p:spPr>
          <a:xfrm>
            <a:off x="2959950" y="1397475"/>
            <a:ext cx="5784000" cy="260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200">
                <a:latin typeface="Roboto Light"/>
                <a:ea typeface="Roboto Light"/>
                <a:cs typeface="Roboto Light"/>
                <a:sym typeface="Roboto Light"/>
              </a:rPr>
              <a:t>Let’s practice decoding a </a:t>
            </a:r>
            <a:endParaRPr sz="32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3200">
                <a:latin typeface="Roboto Light"/>
                <a:ea typeface="Roboto Light"/>
                <a:cs typeface="Roboto Light"/>
                <a:sym typeface="Roboto Light"/>
              </a:rPr>
              <a:t>binary message using </a:t>
            </a:r>
            <a:r>
              <a:rPr lang="en" sz="3200"/>
              <a:t>browserling.com</a:t>
            </a:r>
            <a:r>
              <a:rPr lang="en" sz="3200">
                <a:latin typeface="Roboto Light"/>
                <a:ea typeface="Roboto Light"/>
                <a:cs typeface="Roboto Light"/>
                <a:sym typeface="Roboto Light"/>
              </a:rPr>
              <a:t>. </a:t>
            </a:r>
            <a:endParaRPr sz="3200">
              <a:latin typeface="Roboto Light"/>
              <a:ea typeface="Roboto Light"/>
              <a:cs typeface="Roboto Light"/>
              <a:sym typeface="Roboto Light"/>
            </a:endParaRPr>
          </a:p>
        </p:txBody>
      </p:sp>
      <p:sp>
        <p:nvSpPr>
          <p:cNvPr id="2459" name="Google Shape;245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2460" name="Google Shape;2460;p135"/>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10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Cryptography</a:t>
            </a:r>
            <a:endParaRPr/>
          </a:p>
        </p:txBody>
      </p:sp>
      <p:sp>
        <p:nvSpPr>
          <p:cNvPr id="2055" name="Google Shape;2055;p10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pic>
        <p:nvPicPr>
          <p:cNvPr id="2465" name="Google Shape;2465;p136"/>
          <p:cNvPicPr preferRelativeResize="0"/>
          <p:nvPr/>
        </p:nvPicPr>
        <p:blipFill rotWithShape="1">
          <a:blip r:embed="rId3">
            <a:alphaModFix/>
          </a:blip>
          <a:srcRect t="8684" b="8684"/>
          <a:stretch/>
        </p:blipFill>
        <p:spPr>
          <a:xfrm>
            <a:off x="0" y="0"/>
            <a:ext cx="9144001" cy="5143500"/>
          </a:xfrm>
          <a:prstGeom prst="rect">
            <a:avLst/>
          </a:prstGeom>
          <a:noFill/>
          <a:ln>
            <a:noFill/>
          </a:ln>
        </p:spPr>
      </p:pic>
      <p:sp>
        <p:nvSpPr>
          <p:cNvPr id="2466" name="Google Shape;2466;p136"/>
          <p:cNvSpPr/>
          <p:nvPr/>
        </p:nvSpPr>
        <p:spPr>
          <a:xfrm>
            <a:off x="-12300" y="0"/>
            <a:ext cx="9168600" cy="2010300"/>
          </a:xfrm>
          <a:prstGeom prst="rect">
            <a:avLst/>
          </a:prstGeom>
          <a:gradFill>
            <a:gsLst>
              <a:gs pos="0">
                <a:srgbClr val="000000"/>
              </a:gs>
              <a:gs pos="21000">
                <a:srgbClr val="00000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6"/>
          <p:cNvSpPr txBox="1">
            <a:spLocks noGrp="1"/>
          </p:cNvSpPr>
          <p:nvPr>
            <p:ph type="title"/>
          </p:nvPr>
        </p:nvSpPr>
        <p:spPr>
          <a:xfrm>
            <a:off x="-12300" y="0"/>
            <a:ext cx="9168600" cy="533700"/>
          </a:xfrm>
          <a:prstGeom prst="rect">
            <a:avLst/>
          </a:prstGeom>
          <a:effectLst>
            <a:outerShdw blurRad="57150" dist="19050" dir="5400000" algn="bl" rotWithShape="0">
              <a:srgbClr val="000000">
                <a:alpha val="50000"/>
              </a:srgbClr>
            </a:outerShdw>
          </a:effectLst>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Summary</a:t>
            </a:r>
            <a:endParaRPr>
              <a:solidFill>
                <a:srgbClr val="FFFFFF"/>
              </a:solidFill>
            </a:endParaRPr>
          </a:p>
        </p:txBody>
      </p:sp>
      <p:sp>
        <p:nvSpPr>
          <p:cNvPr id="2468" name="Google Shape;2468;p1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6"/>
          <p:cNvSpPr txBox="1">
            <a:spLocks noGrp="1"/>
          </p:cNvSpPr>
          <p:nvPr>
            <p:ph type="subTitle" idx="1"/>
          </p:nvPr>
        </p:nvSpPr>
        <p:spPr>
          <a:xfrm>
            <a:off x="25" y="1319425"/>
            <a:ext cx="87651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The goal of </a:t>
            </a:r>
            <a:r>
              <a:rPr lang="en" sz="1400" b="1" dirty="0">
                <a:solidFill>
                  <a:schemeClr val="dk1"/>
                </a:solidFill>
                <a:latin typeface="Roboto"/>
                <a:ea typeface="Roboto"/>
                <a:cs typeface="Roboto"/>
                <a:sym typeface="Roboto"/>
              </a:rPr>
              <a:t>encoding</a:t>
            </a:r>
            <a:r>
              <a:rPr lang="en" sz="1400" dirty="0">
                <a:solidFill>
                  <a:schemeClr val="dk1"/>
                </a:solidFill>
                <a:latin typeface="Roboto"/>
                <a:ea typeface="Roboto"/>
                <a:cs typeface="Roboto"/>
                <a:sym typeface="Roboto"/>
              </a:rPr>
              <a:t> isn’t to keep a message secret, but to transform data to be used by another system.</a:t>
            </a:r>
            <a:endParaRPr sz="1400" dirty="0">
              <a:latin typeface="Roboto"/>
              <a:ea typeface="Roboto"/>
              <a:cs typeface="Roboto"/>
              <a:sym typeface="Roboto"/>
            </a:endParaRPr>
          </a:p>
        </p:txBody>
      </p:sp>
      <p:sp>
        <p:nvSpPr>
          <p:cNvPr id="2470" name="Google Shape;2470;p1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6"/>
          <p:cNvSpPr txBox="1">
            <a:spLocks noGrp="1"/>
          </p:cNvSpPr>
          <p:nvPr>
            <p:ph type="subTitle" idx="2"/>
          </p:nvPr>
        </p:nvSpPr>
        <p:spPr>
          <a:xfrm>
            <a:off x="-12175" y="2004950"/>
            <a:ext cx="87651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Encoding, unlike encryption, does not use a key.</a:t>
            </a:r>
            <a:endParaRPr sz="1400" dirty="0">
              <a:latin typeface="Roboto"/>
              <a:ea typeface="Roboto"/>
              <a:cs typeface="Roboto"/>
              <a:sym typeface="Roboto"/>
            </a:endParaRPr>
          </a:p>
        </p:txBody>
      </p:sp>
      <p:sp>
        <p:nvSpPr>
          <p:cNvPr id="2474" name="Google Shape;2474;p136"/>
          <p:cNvSpPr txBox="1">
            <a:spLocks noGrp="1"/>
          </p:cNvSpPr>
          <p:nvPr>
            <p:ph type="subTitle" idx="3"/>
          </p:nvPr>
        </p:nvSpPr>
        <p:spPr>
          <a:xfrm>
            <a:off x="100" y="2695275"/>
            <a:ext cx="87651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Encoding is often used to transform digital text data into binary data, where encryption commonly takes place.</a:t>
            </a:r>
            <a:endParaRPr>
              <a:latin typeface="Roboto"/>
              <a:ea typeface="Roboto"/>
              <a:cs typeface="Roboto"/>
              <a:sym typeface="Roboto"/>
            </a:endParaRPr>
          </a:p>
        </p:txBody>
      </p:sp>
      <p:sp>
        <p:nvSpPr>
          <p:cNvPr id="2475" name="Google Shape;2475;p136"/>
          <p:cNvSpPr txBox="1">
            <a:spLocks noGrp="1"/>
          </p:cNvSpPr>
          <p:nvPr>
            <p:ph type="subTitle" idx="4"/>
          </p:nvPr>
        </p:nvSpPr>
        <p:spPr>
          <a:xfrm>
            <a:off x="-12300" y="3385575"/>
            <a:ext cx="87651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There are many types of encoding schemes available and each is relevant for different circumstances. </a:t>
            </a:r>
            <a:endParaRPr>
              <a:latin typeface="Roboto"/>
              <a:ea typeface="Roboto"/>
              <a:cs typeface="Roboto"/>
              <a:sym typeface="Roboto"/>
            </a:endParaRPr>
          </a:p>
        </p:txBody>
      </p:sp>
      <p:sp>
        <p:nvSpPr>
          <p:cNvPr id="2476" name="Google Shape;2476;p1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6"/>
          <p:cNvSpPr txBox="1">
            <a:spLocks noGrp="1"/>
          </p:cNvSpPr>
          <p:nvPr>
            <p:ph type="subTitle" idx="5"/>
          </p:nvPr>
        </p:nvSpPr>
        <p:spPr>
          <a:xfrm>
            <a:off x="0" y="4078300"/>
            <a:ext cx="87651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There are many free online resources, for encoding and decoding messages, such as </a:t>
            </a:r>
            <a:r>
              <a:rPr lang="en" u="sng">
                <a:solidFill>
                  <a:srgbClr val="007CA8"/>
                </a:solidFill>
                <a:latin typeface="Roboto Medium"/>
                <a:ea typeface="Roboto Medium"/>
                <a:cs typeface="Roboto Medium"/>
                <a:sym typeface="Roboto Medium"/>
                <a:hlinkClick r:id="rId4">
                  <a:extLst>
                    <a:ext uri="{A12FA001-AC4F-418D-AE19-62706E023703}">
                      <ahyp:hlinkClr xmlns:ahyp="http://schemas.microsoft.com/office/drawing/2018/hyperlinkcolor" val="tx"/>
                    </a:ext>
                  </a:extLst>
                </a:hlinkClick>
              </a:rPr>
              <a:t>browserling.com</a:t>
            </a:r>
            <a:r>
              <a:rPr lang="en">
                <a:solidFill>
                  <a:schemeClr val="dk1"/>
                </a:solidFill>
                <a:latin typeface="Roboto"/>
                <a:ea typeface="Roboto"/>
                <a:cs typeface="Roboto"/>
                <a:sym typeface="Roboto"/>
              </a:rPr>
              <a:t> and </a:t>
            </a:r>
            <a:r>
              <a:rPr lang="en" u="sng">
                <a:solidFill>
                  <a:schemeClr val="accent5"/>
                </a:solidFill>
                <a:latin typeface="Roboto Medium"/>
                <a:ea typeface="Roboto Medium"/>
                <a:cs typeface="Roboto Medium"/>
                <a:sym typeface="Roboto Medium"/>
                <a:hlinkClick r:id="rId5">
                  <a:extLst>
                    <a:ext uri="{A12FA001-AC4F-418D-AE19-62706E023703}">
                      <ahyp:hlinkClr xmlns:ahyp="http://schemas.microsoft.com/office/drawing/2018/hyperlinkcolor" val="tx"/>
                    </a:ext>
                  </a:extLst>
                </a:hlinkClick>
              </a:rPr>
              <a:t>rapidtables.com</a:t>
            </a:r>
            <a:r>
              <a:rPr lang="en">
                <a:latin typeface="Roboto"/>
                <a:ea typeface="Roboto"/>
                <a:cs typeface="Roboto"/>
                <a:sym typeface="Roboto"/>
              </a:rPr>
              <a:t>.</a:t>
            </a:r>
            <a:endParaRPr>
              <a:latin typeface="Roboto"/>
              <a:ea typeface="Roboto"/>
              <a:cs typeface="Roboto"/>
              <a:sym typeface="Roboto"/>
            </a:endParaRPr>
          </a:p>
        </p:txBody>
      </p:sp>
      <p:pic>
        <p:nvPicPr>
          <p:cNvPr id="2478" name="Google Shape;2478;p136"/>
          <p:cNvPicPr preferRelativeResize="0"/>
          <p:nvPr/>
        </p:nvPicPr>
        <p:blipFill rotWithShape="1">
          <a:blip r:embed="rId6">
            <a:alphaModFix/>
          </a:blip>
          <a:srcRect t="1774" b="1765"/>
          <a:stretch/>
        </p:blipFill>
        <p:spPr>
          <a:xfrm>
            <a:off x="429768" y="1314036"/>
            <a:ext cx="785567" cy="606900"/>
          </a:xfrm>
          <a:prstGeom prst="rect">
            <a:avLst/>
          </a:prstGeom>
          <a:noFill/>
          <a:ln>
            <a:noFill/>
          </a:ln>
        </p:spPr>
      </p:pic>
      <p:pic>
        <p:nvPicPr>
          <p:cNvPr id="2479" name="Google Shape;2479;p136"/>
          <p:cNvPicPr preferRelativeResize="0"/>
          <p:nvPr/>
        </p:nvPicPr>
        <p:blipFill rotWithShape="1">
          <a:blip r:embed="rId6">
            <a:alphaModFix/>
          </a:blip>
          <a:srcRect t="1774" b="1765"/>
          <a:stretch/>
        </p:blipFill>
        <p:spPr>
          <a:xfrm>
            <a:off x="429768" y="2010348"/>
            <a:ext cx="785566" cy="606900"/>
          </a:xfrm>
          <a:prstGeom prst="rect">
            <a:avLst/>
          </a:prstGeom>
          <a:noFill/>
          <a:ln>
            <a:noFill/>
          </a:ln>
        </p:spPr>
      </p:pic>
      <p:pic>
        <p:nvPicPr>
          <p:cNvPr id="2480" name="Google Shape;2480;p136"/>
          <p:cNvPicPr preferRelativeResize="0"/>
          <p:nvPr/>
        </p:nvPicPr>
        <p:blipFill rotWithShape="1">
          <a:blip r:embed="rId6">
            <a:alphaModFix/>
          </a:blip>
          <a:srcRect t="1774" b="1765"/>
          <a:stretch/>
        </p:blipFill>
        <p:spPr>
          <a:xfrm>
            <a:off x="429768" y="2701248"/>
            <a:ext cx="785566" cy="606900"/>
          </a:xfrm>
          <a:prstGeom prst="rect">
            <a:avLst/>
          </a:prstGeom>
          <a:noFill/>
          <a:ln>
            <a:noFill/>
          </a:ln>
        </p:spPr>
      </p:pic>
      <p:pic>
        <p:nvPicPr>
          <p:cNvPr id="2481" name="Google Shape;2481;p136"/>
          <p:cNvPicPr preferRelativeResize="0"/>
          <p:nvPr/>
        </p:nvPicPr>
        <p:blipFill rotWithShape="1">
          <a:blip r:embed="rId6">
            <a:alphaModFix/>
          </a:blip>
          <a:srcRect t="1774" b="1765"/>
          <a:stretch/>
        </p:blipFill>
        <p:spPr>
          <a:xfrm>
            <a:off x="429768" y="3392773"/>
            <a:ext cx="785566" cy="606900"/>
          </a:xfrm>
          <a:prstGeom prst="rect">
            <a:avLst/>
          </a:prstGeom>
          <a:noFill/>
          <a:ln>
            <a:noFill/>
          </a:ln>
        </p:spPr>
      </p:pic>
      <p:pic>
        <p:nvPicPr>
          <p:cNvPr id="2482" name="Google Shape;2482;p136"/>
          <p:cNvPicPr preferRelativeResize="0"/>
          <p:nvPr/>
        </p:nvPicPr>
        <p:blipFill rotWithShape="1">
          <a:blip r:embed="rId6">
            <a:alphaModFix/>
          </a:blip>
          <a:srcRect t="1774" b="1765"/>
          <a:stretch/>
        </p:blipFill>
        <p:spPr>
          <a:xfrm>
            <a:off x="429768" y="4078298"/>
            <a:ext cx="785566" cy="606900"/>
          </a:xfrm>
          <a:prstGeom prst="rect">
            <a:avLst/>
          </a:prstGeom>
          <a:noFill/>
          <a:ln>
            <a:noFill/>
          </a:ln>
        </p:spPr>
      </p:pic>
      <p:sp>
        <p:nvSpPr>
          <p:cNvPr id="2483" name="Google Shape;2483;p136"/>
          <p:cNvSpPr txBox="1">
            <a:spLocks noGrp="1"/>
          </p:cNvSpPr>
          <p:nvPr>
            <p:ph type="subTitle" idx="1"/>
          </p:nvPr>
        </p:nvSpPr>
        <p:spPr>
          <a:xfrm>
            <a:off x="0" y="675975"/>
            <a:ext cx="9387600" cy="364800"/>
          </a:xfrm>
          <a:prstGeom prst="rect">
            <a:avLst/>
          </a:prstGeom>
          <a:effectLst>
            <a:outerShdw blurRad="57150" dist="19050" dir="5400000" algn="bl" rotWithShape="0">
              <a:srgbClr val="000000">
                <a:alpha val="50000"/>
              </a:srgbClr>
            </a:outerShdw>
          </a:effectLst>
        </p:spPr>
        <p:txBody>
          <a:bodyPr spcFirstLastPara="1" wrap="square" lIns="457200" tIns="91425" rIns="457200" bIns="0" anchor="t" anchorCtr="0">
            <a:noAutofit/>
          </a:bodyPr>
          <a:lstStyle/>
          <a:p>
            <a:pPr marL="0" lvl="0" indent="0" algn="l" rtl="0">
              <a:spcBef>
                <a:spcPts val="0"/>
              </a:spcBef>
              <a:spcAft>
                <a:spcPts val="0"/>
              </a:spcAft>
              <a:buNone/>
            </a:pPr>
            <a:r>
              <a:rPr lang="en" sz="1700">
                <a:solidFill>
                  <a:srgbClr val="FFFFFF"/>
                </a:solidFill>
              </a:rPr>
              <a:t>We’re learning a lot of new concepts this week. Let’s review!</a:t>
            </a:r>
            <a:endParaRPr sz="1700">
              <a:solidFill>
                <a:srgbClr val="FFFFFF"/>
              </a:solidFill>
            </a:endParaRPr>
          </a:p>
        </p:txBody>
      </p:sp>
      <p:sp>
        <p:nvSpPr>
          <p:cNvPr id="2484" name="Google Shape;2484;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30</a:t>
            </a:fld>
            <a:endParaRPr>
              <a:solidFill>
                <a:srgbClr val="FFFFFF"/>
              </a:solidFill>
            </a:endParaRPr>
          </a:p>
        </p:txBody>
      </p:sp>
      <p:cxnSp>
        <p:nvCxnSpPr>
          <p:cNvPr id="2485" name="Google Shape;2485;p136"/>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13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491" name="Google Shape;2491;p13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 </a:t>
            </a:r>
            <a:r>
              <a:rPr lang="en">
                <a:latin typeface="Roboto Light"/>
                <a:ea typeface="Roboto Light"/>
                <a:cs typeface="Roboto Light"/>
                <a:sym typeface="Roboto Light"/>
              </a:rPr>
              <a:t>Decoding</a:t>
            </a:r>
            <a:endParaRPr>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1800">
                <a:latin typeface="Roboto Light"/>
                <a:ea typeface="Roboto Light"/>
                <a:cs typeface="Roboto Light"/>
                <a:sym typeface="Roboto Light"/>
              </a:rPr>
              <a:t>In this activity, you’ll continue to play the role of security analysts working for the Hill Valley Police Department. </a:t>
            </a:r>
            <a:endParaRPr sz="1800">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1800">
                <a:latin typeface="Roboto Light"/>
                <a:ea typeface="Roboto Light"/>
                <a:cs typeface="Roboto Light"/>
                <a:sym typeface="Roboto Light"/>
              </a:rPr>
              <a:t>There was another burglary last night. The bandit left behind an encoded message. You are tasked with decoding the message to determine the bandit's next target. </a:t>
            </a:r>
            <a:endParaRPr sz="1800">
              <a:latin typeface="Roboto Light"/>
              <a:ea typeface="Roboto Light"/>
              <a:cs typeface="Roboto Light"/>
              <a:sym typeface="Roboto Light"/>
            </a:endParaRPr>
          </a:p>
        </p:txBody>
      </p:sp>
      <p:sp>
        <p:nvSpPr>
          <p:cNvPr id="2492" name="Google Shape;2492;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13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Goals of  Cryptography</a:t>
            </a:r>
            <a:endParaRPr/>
          </a:p>
        </p:txBody>
      </p:sp>
      <p:sp>
        <p:nvSpPr>
          <p:cNvPr id="2503" name="Google Shape;2503;p13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140"/>
          <p:cNvSpPr txBox="1"/>
          <p:nvPr/>
        </p:nvSpPr>
        <p:spPr>
          <a:xfrm>
            <a:off x="507175" y="3734575"/>
            <a:ext cx="2001900" cy="945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000"/>
              </a:spcAft>
              <a:buNone/>
            </a:pPr>
            <a:r>
              <a:rPr lang="en" sz="2000" b="1">
                <a:solidFill>
                  <a:srgbClr val="9ED342"/>
                </a:solidFill>
                <a:latin typeface="Roboto"/>
                <a:ea typeface="Roboto"/>
                <a:cs typeface="Roboto"/>
                <a:sym typeface="Roboto"/>
              </a:rPr>
              <a:t>Privacy</a:t>
            </a:r>
            <a:br>
              <a:rPr lang="en" sz="2000">
                <a:solidFill>
                  <a:srgbClr val="9ED342"/>
                </a:solidFill>
                <a:latin typeface="Roboto Light"/>
                <a:ea typeface="Roboto Light"/>
                <a:cs typeface="Roboto Light"/>
                <a:sym typeface="Roboto Light"/>
              </a:rPr>
            </a:br>
            <a:r>
              <a:rPr lang="en">
                <a:solidFill>
                  <a:srgbClr val="9ED342"/>
                </a:solidFill>
                <a:latin typeface="Roboto"/>
                <a:ea typeface="Roboto"/>
                <a:cs typeface="Roboto"/>
                <a:sym typeface="Roboto"/>
              </a:rPr>
              <a:t>(Confidentiality)</a:t>
            </a:r>
            <a:endParaRPr>
              <a:solidFill>
                <a:srgbClr val="9ED342"/>
              </a:solidFill>
              <a:latin typeface="Roboto"/>
              <a:ea typeface="Roboto"/>
              <a:cs typeface="Roboto"/>
              <a:sym typeface="Roboto"/>
            </a:endParaRPr>
          </a:p>
        </p:txBody>
      </p:sp>
      <p:sp>
        <p:nvSpPr>
          <p:cNvPr id="2509" name="Google Shape;2509;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Goals of Cryptography</a:t>
            </a:r>
            <a:endParaRPr/>
          </a:p>
        </p:txBody>
      </p:sp>
      <p:sp>
        <p:nvSpPr>
          <p:cNvPr id="2510" name="Google Shape;2510;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Introducing the P.A.I.N model. </a:t>
            </a:r>
            <a:endParaRPr/>
          </a:p>
        </p:txBody>
      </p:sp>
      <p:pic>
        <p:nvPicPr>
          <p:cNvPr id="2511" name="Google Shape;2511;p140"/>
          <p:cNvPicPr preferRelativeResize="0"/>
          <p:nvPr/>
        </p:nvPicPr>
        <p:blipFill>
          <a:blip r:embed="rId3">
            <a:alphaModFix/>
          </a:blip>
          <a:stretch>
            <a:fillRect/>
          </a:stretch>
        </p:blipFill>
        <p:spPr>
          <a:xfrm>
            <a:off x="507175" y="1521450"/>
            <a:ext cx="8129653" cy="1993500"/>
          </a:xfrm>
          <a:prstGeom prst="rect">
            <a:avLst/>
          </a:prstGeom>
          <a:noFill/>
          <a:ln>
            <a:noFill/>
          </a:ln>
        </p:spPr>
      </p:pic>
      <p:sp>
        <p:nvSpPr>
          <p:cNvPr id="2512" name="Google Shape;2512;p140"/>
          <p:cNvSpPr txBox="1"/>
          <p:nvPr/>
        </p:nvSpPr>
        <p:spPr>
          <a:xfrm>
            <a:off x="2553000" y="3734575"/>
            <a:ext cx="2001900" cy="945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000"/>
              </a:spcAft>
              <a:buNone/>
            </a:pPr>
            <a:r>
              <a:rPr lang="en" sz="2000" b="1">
                <a:solidFill>
                  <a:srgbClr val="43D1A1"/>
                </a:solidFill>
                <a:latin typeface="Roboto"/>
                <a:ea typeface="Roboto"/>
                <a:cs typeface="Roboto"/>
                <a:sym typeface="Roboto"/>
              </a:rPr>
              <a:t>Authentication</a:t>
            </a:r>
            <a:endParaRPr sz="2000" b="1">
              <a:solidFill>
                <a:srgbClr val="9ED342"/>
              </a:solidFill>
              <a:latin typeface="Roboto"/>
              <a:ea typeface="Roboto"/>
              <a:cs typeface="Roboto"/>
              <a:sym typeface="Roboto"/>
            </a:endParaRPr>
          </a:p>
        </p:txBody>
      </p:sp>
      <p:sp>
        <p:nvSpPr>
          <p:cNvPr id="2513" name="Google Shape;2513;p140"/>
          <p:cNvSpPr txBox="1"/>
          <p:nvPr/>
        </p:nvSpPr>
        <p:spPr>
          <a:xfrm>
            <a:off x="4608450" y="3734575"/>
            <a:ext cx="2001900" cy="945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000"/>
              </a:spcAft>
              <a:buNone/>
            </a:pPr>
            <a:r>
              <a:rPr lang="en" sz="2000" b="1">
                <a:solidFill>
                  <a:srgbClr val="40D3E2"/>
                </a:solidFill>
                <a:latin typeface="Roboto"/>
                <a:ea typeface="Roboto"/>
                <a:cs typeface="Roboto"/>
                <a:sym typeface="Roboto"/>
              </a:rPr>
              <a:t>Integrity</a:t>
            </a:r>
            <a:endParaRPr sz="2000" b="1">
              <a:solidFill>
                <a:srgbClr val="43D1A1"/>
              </a:solidFill>
              <a:latin typeface="Roboto"/>
              <a:ea typeface="Roboto"/>
              <a:cs typeface="Roboto"/>
              <a:sym typeface="Roboto"/>
            </a:endParaRPr>
          </a:p>
        </p:txBody>
      </p:sp>
      <p:sp>
        <p:nvSpPr>
          <p:cNvPr id="2514" name="Google Shape;2514;p140"/>
          <p:cNvSpPr txBox="1"/>
          <p:nvPr/>
        </p:nvSpPr>
        <p:spPr>
          <a:xfrm>
            <a:off x="6654275" y="3734575"/>
            <a:ext cx="2001900" cy="945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000"/>
              </a:spcAft>
              <a:buNone/>
            </a:pPr>
            <a:r>
              <a:rPr lang="en" sz="2000" b="1">
                <a:solidFill>
                  <a:srgbClr val="41A7E0"/>
                </a:solidFill>
                <a:latin typeface="Roboto"/>
                <a:ea typeface="Roboto"/>
                <a:cs typeface="Roboto"/>
                <a:sym typeface="Roboto"/>
              </a:rPr>
              <a:t>Non-repudiation</a:t>
            </a:r>
            <a:endParaRPr sz="2000" b="1">
              <a:solidFill>
                <a:srgbClr val="40D3E2"/>
              </a:solidFill>
              <a:latin typeface="Roboto"/>
              <a:ea typeface="Roboto"/>
              <a:cs typeface="Roboto"/>
              <a:sym typeface="Roboto"/>
            </a:endParaRPr>
          </a:p>
        </p:txBody>
      </p:sp>
      <p:sp>
        <p:nvSpPr>
          <p:cNvPr id="2515" name="Google Shape;2515;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Goals of Cryptography</a:t>
            </a:r>
            <a:endParaRPr/>
          </a:p>
        </p:txBody>
      </p:sp>
      <p:sp>
        <p:nvSpPr>
          <p:cNvPr id="2521" name="Google Shape;2521;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Introducing the P.A.I.N model. </a:t>
            </a:r>
            <a:endParaRPr/>
          </a:p>
        </p:txBody>
      </p:sp>
      <p:pic>
        <p:nvPicPr>
          <p:cNvPr id="2522" name="Google Shape;2522;p141"/>
          <p:cNvPicPr preferRelativeResize="0"/>
          <p:nvPr/>
        </p:nvPicPr>
        <p:blipFill rotWithShape="1">
          <a:blip r:embed="rId3">
            <a:alphaModFix/>
          </a:blip>
          <a:srcRect l="-775" t="-2941" b="-3260"/>
          <a:stretch/>
        </p:blipFill>
        <p:spPr>
          <a:xfrm>
            <a:off x="444000" y="1434500"/>
            <a:ext cx="8192825" cy="2174524"/>
          </a:xfrm>
          <a:prstGeom prst="rect">
            <a:avLst/>
          </a:prstGeom>
          <a:noFill/>
          <a:ln>
            <a:noFill/>
          </a:ln>
        </p:spPr>
      </p:pic>
      <p:sp>
        <p:nvSpPr>
          <p:cNvPr id="2523" name="Google Shape;2523;p141"/>
          <p:cNvSpPr txBox="1"/>
          <p:nvPr/>
        </p:nvSpPr>
        <p:spPr>
          <a:xfrm>
            <a:off x="1264325" y="3734575"/>
            <a:ext cx="7372500" cy="945600"/>
          </a:xfrm>
          <a:prstGeom prst="rect">
            <a:avLst/>
          </a:prstGeom>
          <a:noFill/>
          <a:ln>
            <a:noFill/>
          </a:ln>
        </p:spPr>
        <p:txBody>
          <a:bodyPr spcFirstLastPara="1" wrap="square" lIns="0" tIns="0" rIns="0" bIns="0" anchor="t" anchorCtr="0">
            <a:noAutofit/>
          </a:bodyPr>
          <a:lstStyle/>
          <a:p>
            <a:pPr marL="0" lvl="0" indent="0" algn="l" rtl="0">
              <a:spcBef>
                <a:spcPts val="0"/>
              </a:spcBef>
              <a:spcAft>
                <a:spcPts val="1000"/>
              </a:spcAft>
              <a:buNone/>
            </a:pPr>
            <a:r>
              <a:rPr lang="en" sz="2400" b="1">
                <a:solidFill>
                  <a:srgbClr val="9ED342"/>
                </a:solidFill>
                <a:latin typeface="Roboto"/>
                <a:ea typeface="Roboto"/>
                <a:cs typeface="Roboto"/>
                <a:sym typeface="Roboto"/>
              </a:rPr>
              <a:t>Privacy </a:t>
            </a:r>
            <a:r>
              <a:rPr lang="en" sz="2400">
                <a:latin typeface="Roboto Light"/>
                <a:ea typeface="Roboto Light"/>
                <a:cs typeface="Roboto Light"/>
                <a:sym typeface="Roboto Light"/>
              </a:rPr>
              <a:t>keeps data secure from unauthorized parties.</a:t>
            </a:r>
            <a:endParaRPr sz="2400">
              <a:latin typeface="Roboto Light"/>
              <a:ea typeface="Roboto Light"/>
              <a:cs typeface="Roboto Light"/>
              <a:sym typeface="Roboto Light"/>
            </a:endParaRPr>
          </a:p>
        </p:txBody>
      </p:sp>
      <p:sp>
        <p:nvSpPr>
          <p:cNvPr id="2524" name="Google Shape;2524;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28"/>
        <p:cNvGrpSpPr/>
        <p:nvPr/>
      </p:nvGrpSpPr>
      <p:grpSpPr>
        <a:xfrm>
          <a:off x="0" y="0"/>
          <a:ext cx="0" cy="0"/>
          <a:chOff x="0" y="0"/>
          <a:chExt cx="0" cy="0"/>
        </a:xfrm>
      </p:grpSpPr>
      <p:pic>
        <p:nvPicPr>
          <p:cNvPr id="2529" name="Google Shape;2529;p142"/>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2530" name="Google Shape;2530;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31" name="Google Shape;2531;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Privacy / Confidentiality</a:t>
            </a:r>
            <a:endParaRPr/>
          </a:p>
        </p:txBody>
      </p:sp>
      <p:sp>
        <p:nvSpPr>
          <p:cNvPr id="2532" name="Google Shape;2532;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Data in motion:</a:t>
            </a:r>
            <a:r>
              <a:rPr lang="en">
                <a:solidFill>
                  <a:schemeClr val="dk1"/>
                </a:solidFill>
              </a:rPr>
              <a:t> data moving between devices.</a:t>
            </a:r>
            <a:endParaRPr/>
          </a:p>
        </p:txBody>
      </p:sp>
      <p:sp>
        <p:nvSpPr>
          <p:cNvPr id="2533" name="Google Shape;2533;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2534" name="Google Shape;2534;p142"/>
          <p:cNvSpPr/>
          <p:nvPr/>
        </p:nvSpPr>
        <p:spPr>
          <a:xfrm>
            <a:off x="6378700" y="318450"/>
            <a:ext cx="2605500" cy="6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5" name="Google Shape;2535;p142"/>
          <p:cNvPicPr preferRelativeResize="0"/>
          <p:nvPr/>
        </p:nvPicPr>
        <p:blipFill rotWithShape="1">
          <a:blip r:embed="rId4">
            <a:alphaModFix/>
          </a:blip>
          <a:srcRect/>
          <a:stretch/>
        </p:blipFill>
        <p:spPr>
          <a:xfrm>
            <a:off x="6378699" y="312121"/>
            <a:ext cx="2605499" cy="656153"/>
          </a:xfrm>
          <a:prstGeom prst="rect">
            <a:avLst/>
          </a:prstGeom>
          <a:noFill/>
          <a:ln>
            <a:noFill/>
          </a:ln>
        </p:spPr>
      </p:pic>
      <p:sp>
        <p:nvSpPr>
          <p:cNvPr id="2536" name="Google Shape;2536;p142"/>
          <p:cNvSpPr/>
          <p:nvPr/>
        </p:nvSpPr>
        <p:spPr>
          <a:xfrm>
            <a:off x="3080550" y="2079438"/>
            <a:ext cx="2982900" cy="1222500"/>
          </a:xfrm>
          <a:prstGeom prst="roundRect">
            <a:avLst>
              <a:gd name="adj" fmla="val 6491"/>
            </a:avLst>
          </a:prstGeom>
          <a:solidFill>
            <a:srgbClr val="FFFFFF"/>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For example:</a:t>
            </a:r>
            <a:endParaRPr b="1">
              <a:latin typeface="Roboto"/>
              <a:ea typeface="Roboto"/>
              <a:cs typeface="Roboto"/>
              <a:sym typeface="Roboto"/>
            </a:endParaRPr>
          </a:p>
          <a:p>
            <a:pPr marL="0" lvl="0" indent="0" algn="ctr" rtl="0">
              <a:spcBef>
                <a:spcPts val="0"/>
              </a:spcBef>
              <a:spcAft>
                <a:spcPts val="0"/>
              </a:spcAft>
              <a:buNone/>
            </a:pPr>
            <a:r>
              <a:rPr lang="en" sz="1600" i="1">
                <a:latin typeface="Roboto"/>
                <a:ea typeface="Roboto"/>
                <a:cs typeface="Roboto"/>
                <a:sym typeface="Roboto"/>
              </a:rPr>
              <a:t>Bob sends an encrypted</a:t>
            </a:r>
            <a:br>
              <a:rPr lang="en" sz="1600" i="1">
                <a:latin typeface="Roboto"/>
                <a:ea typeface="Roboto"/>
                <a:cs typeface="Roboto"/>
                <a:sym typeface="Roboto"/>
              </a:rPr>
            </a:br>
            <a:r>
              <a:rPr lang="en" sz="1600" i="1">
                <a:latin typeface="Roboto"/>
                <a:ea typeface="Roboto"/>
                <a:cs typeface="Roboto"/>
                <a:sym typeface="Roboto"/>
              </a:rPr>
              <a:t>email to Alice, saying </a:t>
            </a:r>
            <a:br>
              <a:rPr lang="en" sz="1600" i="1">
                <a:latin typeface="Roboto"/>
                <a:ea typeface="Roboto"/>
                <a:cs typeface="Roboto"/>
                <a:sym typeface="Roboto"/>
              </a:rPr>
            </a:br>
            <a:r>
              <a:rPr lang="en" sz="1600" i="1">
                <a:latin typeface="Roboto"/>
                <a:ea typeface="Roboto"/>
                <a:cs typeface="Roboto"/>
                <a:sym typeface="Roboto"/>
              </a:rPr>
              <a:t>“The meeting is at noon.”</a:t>
            </a:r>
            <a:endParaRPr sz="1600" i="1">
              <a:latin typeface="Roboto"/>
              <a:ea typeface="Roboto"/>
              <a:cs typeface="Roboto"/>
              <a:sym typeface="Roboto"/>
            </a:endParaRPr>
          </a:p>
        </p:txBody>
      </p:sp>
      <p:sp>
        <p:nvSpPr>
          <p:cNvPr id="2537" name="Google Shape;2537;p142"/>
          <p:cNvSpPr txBox="1"/>
          <p:nvPr/>
        </p:nvSpPr>
        <p:spPr>
          <a:xfrm>
            <a:off x="3080550" y="3454350"/>
            <a:ext cx="2982900" cy="76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To protect the confidentiality of the data in motion,the email data moving across the internet between Bob and Alice would </a:t>
            </a:r>
            <a:endParaRPr b="1">
              <a:latin typeface="Roboto"/>
              <a:ea typeface="Roboto"/>
              <a:cs typeface="Roboto"/>
              <a:sym typeface="Roboto"/>
            </a:endParaRPr>
          </a:p>
          <a:p>
            <a:pPr marL="0" lvl="0" indent="0" algn="l" rtl="0">
              <a:spcBef>
                <a:spcPts val="0"/>
              </a:spcBef>
              <a:spcAft>
                <a:spcPts val="0"/>
              </a:spcAft>
              <a:buNone/>
            </a:pPr>
            <a:r>
              <a:rPr lang="en" b="1">
                <a:latin typeface="Roboto"/>
                <a:ea typeface="Roboto"/>
                <a:cs typeface="Roboto"/>
                <a:sym typeface="Roboto"/>
              </a:rPr>
              <a:t>need to be encrypted.</a:t>
            </a:r>
            <a:endParaRPr b="1">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1"/>
        <p:cNvGrpSpPr/>
        <p:nvPr/>
      </p:nvGrpSpPr>
      <p:grpSpPr>
        <a:xfrm>
          <a:off x="0" y="0"/>
          <a:ext cx="0" cy="0"/>
          <a:chOff x="0" y="0"/>
          <a:chExt cx="0" cy="0"/>
        </a:xfrm>
      </p:grpSpPr>
      <p:pic>
        <p:nvPicPr>
          <p:cNvPr id="2542" name="Google Shape;2542;p143"/>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2543" name="Google Shape;2543;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4" name="Google Shape;2544;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Privacy / Confidentiality</a:t>
            </a:r>
            <a:endParaRPr/>
          </a:p>
        </p:txBody>
      </p:sp>
      <p:sp>
        <p:nvSpPr>
          <p:cNvPr id="2545" name="Google Shape;2545;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Data at rest:</a:t>
            </a:r>
            <a:r>
              <a:rPr lang="en">
                <a:solidFill>
                  <a:schemeClr val="dk1"/>
                </a:solidFill>
              </a:rPr>
              <a:t> static data, such as that stored </a:t>
            </a:r>
            <a:br>
              <a:rPr lang="en">
                <a:solidFill>
                  <a:schemeClr val="dk1"/>
                </a:solidFill>
              </a:rPr>
            </a:br>
            <a:r>
              <a:rPr lang="en">
                <a:solidFill>
                  <a:schemeClr val="dk1"/>
                </a:solidFill>
              </a:rPr>
              <a:t>on a hard drive or in a database.</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2546" name="Google Shape;2546;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2547" name="Google Shape;2547;p143"/>
          <p:cNvSpPr/>
          <p:nvPr/>
        </p:nvSpPr>
        <p:spPr>
          <a:xfrm>
            <a:off x="6378700" y="318450"/>
            <a:ext cx="2605500" cy="6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8" name="Google Shape;2548;p143"/>
          <p:cNvPicPr preferRelativeResize="0"/>
          <p:nvPr/>
        </p:nvPicPr>
        <p:blipFill rotWithShape="1">
          <a:blip r:embed="rId4">
            <a:alphaModFix/>
          </a:blip>
          <a:srcRect/>
          <a:stretch/>
        </p:blipFill>
        <p:spPr>
          <a:xfrm>
            <a:off x="6378699" y="312121"/>
            <a:ext cx="2605499" cy="656153"/>
          </a:xfrm>
          <a:prstGeom prst="rect">
            <a:avLst/>
          </a:prstGeom>
          <a:noFill/>
          <a:ln>
            <a:noFill/>
          </a:ln>
        </p:spPr>
      </p:pic>
      <p:sp>
        <p:nvSpPr>
          <p:cNvPr id="2549" name="Google Shape;2549;p143"/>
          <p:cNvSpPr/>
          <p:nvPr/>
        </p:nvSpPr>
        <p:spPr>
          <a:xfrm>
            <a:off x="686913" y="2099438"/>
            <a:ext cx="2982900" cy="818400"/>
          </a:xfrm>
          <a:prstGeom prst="roundRect">
            <a:avLst>
              <a:gd name="adj" fmla="val 6491"/>
            </a:avLst>
          </a:prstGeom>
          <a:solidFill>
            <a:srgbClr val="FFFFFF"/>
          </a:solid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For example:</a:t>
            </a:r>
            <a:endParaRPr b="1"/>
          </a:p>
          <a:p>
            <a:pPr marL="0" lvl="0" indent="0" algn="ctr" rtl="0">
              <a:spcBef>
                <a:spcPts val="0"/>
              </a:spcBef>
              <a:spcAft>
                <a:spcPts val="0"/>
              </a:spcAft>
              <a:buNone/>
            </a:pPr>
            <a:r>
              <a:rPr lang="en" sz="1600" i="1">
                <a:solidFill>
                  <a:schemeClr val="dk1"/>
                </a:solidFill>
                <a:latin typeface="Roboto"/>
                <a:ea typeface="Roboto"/>
                <a:cs typeface="Roboto"/>
                <a:sym typeface="Roboto"/>
              </a:rPr>
              <a:t>Data stored on your laptop.</a:t>
            </a:r>
            <a:endParaRPr sz="1200">
              <a:solidFill>
                <a:srgbClr val="9ED342"/>
              </a:solidFill>
              <a:latin typeface="Roboto Medium"/>
              <a:ea typeface="Roboto Medium"/>
              <a:cs typeface="Roboto Medium"/>
              <a:sym typeface="Roboto Medium"/>
            </a:endParaRPr>
          </a:p>
        </p:txBody>
      </p:sp>
      <p:sp>
        <p:nvSpPr>
          <p:cNvPr id="2550" name="Google Shape;2550;p143"/>
          <p:cNvSpPr txBox="1"/>
          <p:nvPr/>
        </p:nvSpPr>
        <p:spPr>
          <a:xfrm>
            <a:off x="686925" y="3061050"/>
            <a:ext cx="2982900" cy="76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To protect </a:t>
            </a:r>
            <a:r>
              <a:rPr lang="en" b="1">
                <a:solidFill>
                  <a:schemeClr val="dk1"/>
                </a:solidFill>
              </a:rPr>
              <a:t>the confidentiality of this data at rest, the laptop's hard drive would be encrypted.</a:t>
            </a:r>
            <a:endParaRPr b="1">
              <a:solidFill>
                <a:schemeClr val="dk1"/>
              </a:solidFill>
            </a:endParaRPr>
          </a:p>
          <a:p>
            <a:pPr marL="0" lvl="0" indent="0" algn="ctr" rtl="0">
              <a:spcBef>
                <a:spcPts val="0"/>
              </a:spcBef>
              <a:spcAft>
                <a:spcPts val="0"/>
              </a:spcAft>
              <a:buNone/>
            </a:pPr>
            <a:endParaRPr sz="1200" b="1">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sp>
        <p:nvSpPr>
          <p:cNvPr id="2555" name="Google Shape;2555;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Goals of Cryptography</a:t>
            </a:r>
            <a:endParaRPr/>
          </a:p>
        </p:txBody>
      </p:sp>
      <p:sp>
        <p:nvSpPr>
          <p:cNvPr id="2556" name="Google Shape;2556;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Introducing the P.A.I.N model. </a:t>
            </a:r>
            <a:endParaRPr/>
          </a:p>
        </p:txBody>
      </p:sp>
      <p:pic>
        <p:nvPicPr>
          <p:cNvPr id="2557" name="Google Shape;2557;p144"/>
          <p:cNvPicPr preferRelativeResize="0"/>
          <p:nvPr/>
        </p:nvPicPr>
        <p:blipFill rotWithShape="1">
          <a:blip r:embed="rId3">
            <a:alphaModFix/>
          </a:blip>
          <a:srcRect t="1503" b="1503"/>
          <a:stretch/>
        </p:blipFill>
        <p:spPr>
          <a:xfrm>
            <a:off x="507175" y="1521450"/>
            <a:ext cx="8129653" cy="1993501"/>
          </a:xfrm>
          <a:prstGeom prst="rect">
            <a:avLst/>
          </a:prstGeom>
          <a:noFill/>
          <a:ln>
            <a:noFill/>
          </a:ln>
        </p:spPr>
      </p:pic>
      <p:sp>
        <p:nvSpPr>
          <p:cNvPr id="2558" name="Google Shape;2558;p144"/>
          <p:cNvSpPr txBox="1"/>
          <p:nvPr/>
        </p:nvSpPr>
        <p:spPr>
          <a:xfrm>
            <a:off x="507175" y="3841425"/>
            <a:ext cx="7986000" cy="9456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000"/>
              </a:spcAft>
              <a:buNone/>
            </a:pPr>
            <a:r>
              <a:rPr lang="en" sz="2400" b="1">
                <a:solidFill>
                  <a:srgbClr val="43D1A1"/>
                </a:solidFill>
                <a:latin typeface="Roboto"/>
                <a:ea typeface="Roboto"/>
                <a:cs typeface="Roboto"/>
                <a:sym typeface="Roboto"/>
              </a:rPr>
              <a:t>Authentication </a:t>
            </a:r>
            <a:r>
              <a:rPr lang="en" sz="2400">
                <a:solidFill>
                  <a:schemeClr val="dk1"/>
                </a:solidFill>
                <a:latin typeface="Roboto Light"/>
                <a:ea typeface="Roboto Light"/>
                <a:cs typeface="Roboto Light"/>
                <a:sym typeface="Roboto Light"/>
              </a:rPr>
              <a:t>is used to confirm the </a:t>
            </a:r>
            <a:br>
              <a:rPr lang="en" sz="2400">
                <a:solidFill>
                  <a:schemeClr val="dk1"/>
                </a:solidFill>
                <a:latin typeface="Roboto Light"/>
                <a:ea typeface="Roboto Light"/>
                <a:cs typeface="Roboto Light"/>
                <a:sym typeface="Roboto Light"/>
              </a:rPr>
            </a:br>
            <a:r>
              <a:rPr lang="en" sz="2400">
                <a:solidFill>
                  <a:schemeClr val="dk1"/>
                </a:solidFill>
                <a:latin typeface="Roboto Light"/>
                <a:ea typeface="Roboto Light"/>
                <a:cs typeface="Roboto Light"/>
                <a:sym typeface="Roboto Light"/>
              </a:rPr>
              <a:t>identities of the sender and receiver of data.</a:t>
            </a:r>
            <a:endParaRPr sz="2400" b="1">
              <a:solidFill>
                <a:srgbClr val="40D3E2"/>
              </a:solidFill>
              <a:latin typeface="Roboto"/>
              <a:ea typeface="Roboto"/>
              <a:cs typeface="Roboto"/>
              <a:sym typeface="Roboto"/>
            </a:endParaRPr>
          </a:p>
        </p:txBody>
      </p:sp>
      <p:sp>
        <p:nvSpPr>
          <p:cNvPr id="2559" name="Google Shape;2559;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3"/>
        <p:cNvGrpSpPr/>
        <p:nvPr/>
      </p:nvGrpSpPr>
      <p:grpSpPr>
        <a:xfrm>
          <a:off x="0" y="0"/>
          <a:ext cx="0" cy="0"/>
          <a:chOff x="0" y="0"/>
          <a:chExt cx="0" cy="0"/>
        </a:xfrm>
      </p:grpSpPr>
      <p:pic>
        <p:nvPicPr>
          <p:cNvPr id="2564" name="Google Shape;2564;p145"/>
          <p:cNvPicPr preferRelativeResize="0"/>
          <p:nvPr/>
        </p:nvPicPr>
        <p:blipFill rotWithShape="1">
          <a:blip r:embed="rId3">
            <a:alphaModFix/>
          </a:blip>
          <a:srcRect r="1690" b="4150"/>
          <a:stretch/>
        </p:blipFill>
        <p:spPr>
          <a:xfrm>
            <a:off x="0" y="0"/>
            <a:ext cx="9144000" cy="5143501"/>
          </a:xfrm>
          <a:prstGeom prst="rect">
            <a:avLst/>
          </a:prstGeom>
          <a:noFill/>
          <a:ln>
            <a:noFill/>
          </a:ln>
        </p:spPr>
      </p:pic>
      <p:cxnSp>
        <p:nvCxnSpPr>
          <p:cNvPr id="2565" name="Google Shape;2565;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6" name="Google Shape;2566;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Authentication</a:t>
            </a:r>
            <a:endParaRPr/>
          </a:p>
        </p:txBody>
      </p:sp>
      <p:sp>
        <p:nvSpPr>
          <p:cNvPr id="2567" name="Google Shape;2567;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700"/>
              <a:t>Even when a message is encrypted, an attacker can still </a:t>
            </a:r>
            <a:br>
              <a:rPr lang="en" sz="1700"/>
            </a:br>
            <a:r>
              <a:rPr lang="en" sz="1700"/>
              <a:t>send encrypted data and claim they are someone they are not. </a:t>
            </a:r>
            <a:endParaRPr sz="1700"/>
          </a:p>
        </p:txBody>
      </p:sp>
      <p:sp>
        <p:nvSpPr>
          <p:cNvPr id="2568" name="Google Shape;2568;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569" name="Google Shape;2569;p145"/>
          <p:cNvSpPr/>
          <p:nvPr/>
        </p:nvSpPr>
        <p:spPr>
          <a:xfrm>
            <a:off x="6378700" y="318450"/>
            <a:ext cx="2605500" cy="6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0" name="Google Shape;2570;p145"/>
          <p:cNvPicPr preferRelativeResize="0"/>
          <p:nvPr/>
        </p:nvPicPr>
        <p:blipFill rotWithShape="1">
          <a:blip r:embed="rId4">
            <a:alphaModFix/>
          </a:blip>
          <a:srcRect t="199" b="189"/>
          <a:stretch/>
        </p:blipFill>
        <p:spPr>
          <a:xfrm>
            <a:off x="6378699" y="312121"/>
            <a:ext cx="2605498" cy="656153"/>
          </a:xfrm>
          <a:prstGeom prst="rect">
            <a:avLst/>
          </a:prstGeom>
          <a:noFill/>
          <a:ln>
            <a:noFill/>
          </a:ln>
        </p:spPr>
      </p:pic>
      <p:sp>
        <p:nvSpPr>
          <p:cNvPr id="2571" name="Google Shape;2571;p145"/>
          <p:cNvSpPr txBox="1">
            <a:spLocks noGrp="1"/>
          </p:cNvSpPr>
          <p:nvPr>
            <p:ph type="body" idx="3"/>
          </p:nvPr>
        </p:nvSpPr>
        <p:spPr>
          <a:xfrm>
            <a:off x="6845800" y="3502225"/>
            <a:ext cx="1882500" cy="861300"/>
          </a:xfrm>
          <a:prstGeom prst="rect">
            <a:avLst/>
          </a:prstGeom>
        </p:spPr>
        <p:txBody>
          <a:bodyPr spcFirstLastPara="1" wrap="square" lIns="0" tIns="91425" rIns="0" bIns="91425" anchor="t" anchorCtr="0">
            <a:noAutofit/>
          </a:bodyPr>
          <a:lstStyle/>
          <a:p>
            <a:pPr marL="0" lvl="0" indent="0" algn="l" rtl="0">
              <a:spcBef>
                <a:spcPts val="0"/>
              </a:spcBef>
              <a:spcAft>
                <a:spcPts val="800"/>
              </a:spcAft>
              <a:buNone/>
            </a:pPr>
            <a:r>
              <a:rPr lang="en" b="1"/>
              <a:t>Without authentication, </a:t>
            </a:r>
            <a:br>
              <a:rPr lang="en" b="1"/>
            </a:br>
            <a:r>
              <a:rPr lang="en" b="1"/>
              <a:t>Alice could be tricked into thinking the meeting is cancelled.</a:t>
            </a:r>
            <a:endParaRPr b="1"/>
          </a:p>
        </p:txBody>
      </p:sp>
      <p:sp>
        <p:nvSpPr>
          <p:cNvPr id="2572" name="Google Shape;2572;p145"/>
          <p:cNvSpPr/>
          <p:nvPr/>
        </p:nvSpPr>
        <p:spPr>
          <a:xfrm flipH="1">
            <a:off x="481800" y="2004050"/>
            <a:ext cx="2549100" cy="7389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45"/>
          <p:cNvSpPr txBox="1"/>
          <p:nvPr/>
        </p:nvSpPr>
        <p:spPr>
          <a:xfrm>
            <a:off x="481725" y="1992325"/>
            <a:ext cx="2605500" cy="738900"/>
          </a:xfrm>
          <a:prstGeom prst="rect">
            <a:avLst/>
          </a:prstGeom>
          <a:noFill/>
          <a:ln>
            <a:noFill/>
          </a:ln>
        </p:spPr>
        <p:txBody>
          <a:bodyPr spcFirstLastPara="1" wrap="square" lIns="182875" tIns="182875" rIns="0" bIns="0" anchor="t" anchorCtr="0">
            <a:noAutofit/>
          </a:bodyPr>
          <a:lstStyle/>
          <a:p>
            <a:pPr marL="0" lvl="0" indent="0" algn="l" rtl="0">
              <a:lnSpc>
                <a:spcPct val="115000"/>
              </a:lnSpc>
              <a:spcBef>
                <a:spcPts val="0"/>
              </a:spcBef>
              <a:spcAft>
                <a:spcPts val="0"/>
              </a:spcAft>
              <a:buNone/>
            </a:pPr>
            <a:r>
              <a:rPr lang="en" sz="1300">
                <a:latin typeface="Roboto"/>
                <a:ea typeface="Roboto"/>
                <a:cs typeface="Roboto"/>
                <a:sym typeface="Roboto"/>
              </a:rPr>
              <a:t>Bob sends a message to Alice: </a:t>
            </a:r>
            <a:br>
              <a:rPr lang="en" sz="1300">
                <a:latin typeface="Roboto"/>
                <a:ea typeface="Roboto"/>
                <a:cs typeface="Roboto"/>
                <a:sym typeface="Roboto"/>
              </a:rPr>
            </a:br>
            <a:r>
              <a:rPr lang="en" sz="1300" b="1">
                <a:latin typeface="Roboto"/>
                <a:ea typeface="Roboto"/>
                <a:cs typeface="Roboto"/>
                <a:sym typeface="Roboto"/>
              </a:rPr>
              <a:t>“The meeting is at noon.” </a:t>
            </a:r>
            <a:endParaRPr sz="1300" b="1">
              <a:latin typeface="Roboto"/>
              <a:ea typeface="Roboto"/>
              <a:cs typeface="Roboto"/>
              <a:sym typeface="Roboto"/>
            </a:endParaRPr>
          </a:p>
        </p:txBody>
      </p:sp>
      <p:grpSp>
        <p:nvGrpSpPr>
          <p:cNvPr id="2574" name="Google Shape;2574;p145"/>
          <p:cNvGrpSpPr/>
          <p:nvPr/>
        </p:nvGrpSpPr>
        <p:grpSpPr>
          <a:xfrm>
            <a:off x="481881" y="1425753"/>
            <a:ext cx="533372" cy="533480"/>
            <a:chOff x="457200" y="1378813"/>
            <a:chExt cx="695400" cy="695450"/>
          </a:xfrm>
        </p:grpSpPr>
        <p:sp>
          <p:nvSpPr>
            <p:cNvPr id="2575" name="Google Shape;2575;p14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76" name="Google Shape;2576;p14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7" name="Google Shape;2577;p145"/>
          <p:cNvSpPr/>
          <p:nvPr/>
        </p:nvSpPr>
        <p:spPr>
          <a:xfrm flipH="1">
            <a:off x="481975" y="3563425"/>
            <a:ext cx="2340300" cy="9780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45"/>
          <p:cNvSpPr txBox="1"/>
          <p:nvPr/>
        </p:nvSpPr>
        <p:spPr>
          <a:xfrm>
            <a:off x="481725" y="3551700"/>
            <a:ext cx="2265000" cy="738900"/>
          </a:xfrm>
          <a:prstGeom prst="rect">
            <a:avLst/>
          </a:prstGeom>
          <a:noFill/>
          <a:ln>
            <a:noFill/>
          </a:ln>
        </p:spPr>
        <p:txBody>
          <a:bodyPr spcFirstLastPara="1" wrap="square" lIns="182875" tIns="182875" rIns="0" bIns="0" anchor="t" anchorCtr="0">
            <a:noAutofit/>
          </a:bodyPr>
          <a:lstStyle/>
          <a:p>
            <a:pPr marL="0" lvl="0" indent="0" algn="l" rtl="0">
              <a:lnSpc>
                <a:spcPct val="115000"/>
              </a:lnSpc>
              <a:spcBef>
                <a:spcPts val="0"/>
              </a:spcBef>
              <a:spcAft>
                <a:spcPts val="0"/>
              </a:spcAft>
              <a:buNone/>
            </a:pPr>
            <a:r>
              <a:rPr lang="en" sz="1300">
                <a:latin typeface="Roboto"/>
                <a:ea typeface="Roboto"/>
                <a:cs typeface="Roboto"/>
                <a:sym typeface="Roboto"/>
              </a:rPr>
              <a:t>Scammer Tim sends an email impersonating Bob: </a:t>
            </a:r>
            <a:r>
              <a:rPr lang="en" sz="1300" b="1">
                <a:latin typeface="Roboto"/>
                <a:ea typeface="Roboto"/>
                <a:cs typeface="Roboto"/>
                <a:sym typeface="Roboto"/>
              </a:rPr>
              <a:t>“The meeting is cancelled.”</a:t>
            </a:r>
            <a:endParaRPr sz="1300" b="1">
              <a:latin typeface="Roboto"/>
              <a:ea typeface="Roboto"/>
              <a:cs typeface="Roboto"/>
              <a:sym typeface="Roboto"/>
            </a:endParaRPr>
          </a:p>
        </p:txBody>
      </p:sp>
      <p:grpSp>
        <p:nvGrpSpPr>
          <p:cNvPr id="2579" name="Google Shape;2579;p145"/>
          <p:cNvGrpSpPr/>
          <p:nvPr/>
        </p:nvGrpSpPr>
        <p:grpSpPr>
          <a:xfrm>
            <a:off x="481881" y="2985128"/>
            <a:ext cx="533372" cy="533480"/>
            <a:chOff x="457200" y="1378813"/>
            <a:chExt cx="695400" cy="695450"/>
          </a:xfrm>
        </p:grpSpPr>
        <p:sp>
          <p:nvSpPr>
            <p:cNvPr id="2580" name="Google Shape;2580;p14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81" name="Google Shape;2581;p14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2" name="Google Shape;2582;p145"/>
          <p:cNvSpPr/>
          <p:nvPr/>
        </p:nvSpPr>
        <p:spPr>
          <a:xfrm flipH="1">
            <a:off x="5212225" y="3563425"/>
            <a:ext cx="1309500" cy="7389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45"/>
          <p:cNvSpPr txBox="1"/>
          <p:nvPr/>
        </p:nvSpPr>
        <p:spPr>
          <a:xfrm>
            <a:off x="5212100" y="3551700"/>
            <a:ext cx="1364400" cy="738900"/>
          </a:xfrm>
          <a:prstGeom prst="rect">
            <a:avLst/>
          </a:prstGeom>
          <a:noFill/>
          <a:ln>
            <a:noFill/>
          </a:ln>
        </p:spPr>
        <p:txBody>
          <a:bodyPr spcFirstLastPara="1" wrap="square" lIns="182875" tIns="182875" rIns="0" bIns="0" anchor="t" anchorCtr="0">
            <a:noAutofit/>
          </a:bodyPr>
          <a:lstStyle/>
          <a:p>
            <a:pPr marL="0" lvl="0" indent="0" algn="l" rtl="0">
              <a:lnSpc>
                <a:spcPct val="115000"/>
              </a:lnSpc>
              <a:spcBef>
                <a:spcPts val="0"/>
              </a:spcBef>
              <a:spcAft>
                <a:spcPts val="0"/>
              </a:spcAft>
              <a:buNone/>
            </a:pPr>
            <a:r>
              <a:rPr lang="en" sz="1300">
                <a:latin typeface="Roboto"/>
                <a:ea typeface="Roboto"/>
                <a:cs typeface="Roboto"/>
                <a:sym typeface="Roboto"/>
              </a:rPr>
              <a:t>Alice receives the email.</a:t>
            </a:r>
            <a:endParaRPr sz="1300">
              <a:latin typeface="Roboto"/>
              <a:ea typeface="Roboto"/>
              <a:cs typeface="Roboto"/>
              <a:sym typeface="Roboto"/>
            </a:endParaRPr>
          </a:p>
        </p:txBody>
      </p:sp>
      <p:grpSp>
        <p:nvGrpSpPr>
          <p:cNvPr id="2584" name="Google Shape;2584;p145"/>
          <p:cNvGrpSpPr/>
          <p:nvPr/>
        </p:nvGrpSpPr>
        <p:grpSpPr>
          <a:xfrm>
            <a:off x="5212256" y="2985128"/>
            <a:ext cx="533372" cy="533480"/>
            <a:chOff x="457200" y="1378813"/>
            <a:chExt cx="695400" cy="695450"/>
          </a:xfrm>
        </p:grpSpPr>
        <p:sp>
          <p:nvSpPr>
            <p:cNvPr id="2585" name="Google Shape;2585;p14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586" name="Google Shape;2586;p145"/>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7" name="Google Shape;2587;p145"/>
          <p:cNvSpPr txBox="1"/>
          <p:nvPr/>
        </p:nvSpPr>
        <p:spPr>
          <a:xfrm>
            <a:off x="3706400" y="4474375"/>
            <a:ext cx="15057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CC0000"/>
                </a:solidFill>
                <a:latin typeface="Roboto"/>
                <a:ea typeface="Roboto"/>
                <a:cs typeface="Roboto"/>
                <a:sym typeface="Roboto"/>
              </a:rPr>
              <a:t>Disruptive Hacker</a:t>
            </a:r>
            <a:endParaRPr sz="1500">
              <a:solidFill>
                <a:srgbClr val="CC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110"/>
          <p:cNvSpPr txBox="1">
            <a:spLocks noGrp="1"/>
          </p:cNvSpPr>
          <p:nvPr>
            <p:ph type="title"/>
          </p:nvPr>
        </p:nvSpPr>
        <p:spPr>
          <a:xfrm>
            <a:off x="2959950" y="1397475"/>
            <a:ext cx="5570400" cy="26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Cryptography </a:t>
            </a:r>
            <a:r>
              <a:rPr lang="en" sz="3000">
                <a:latin typeface="Roboto Light"/>
                <a:ea typeface="Roboto Light"/>
                <a:cs typeface="Roboto Light"/>
                <a:sym typeface="Roboto Light"/>
              </a:rPr>
              <a:t>is the art and</a:t>
            </a:r>
            <a:br>
              <a:rPr lang="en" sz="3000">
                <a:latin typeface="Roboto Light"/>
                <a:ea typeface="Roboto Light"/>
                <a:cs typeface="Roboto Light"/>
                <a:sym typeface="Roboto Light"/>
              </a:rPr>
            </a:br>
            <a:r>
              <a:rPr lang="en" sz="3000">
                <a:latin typeface="Roboto Light"/>
                <a:ea typeface="Roboto Light"/>
                <a:cs typeface="Roboto Light"/>
                <a:sym typeface="Roboto Light"/>
              </a:rPr>
              <a:t>science of keeping information secure through the use of mathematical concepts </a:t>
            </a:r>
            <a:br>
              <a:rPr lang="en" sz="3000">
                <a:latin typeface="Roboto Light"/>
                <a:ea typeface="Roboto Light"/>
                <a:cs typeface="Roboto Light"/>
                <a:sym typeface="Roboto Light"/>
              </a:rPr>
            </a:br>
            <a:r>
              <a:rPr lang="en" sz="3000">
                <a:latin typeface="Roboto Light"/>
                <a:ea typeface="Roboto Light"/>
                <a:cs typeface="Roboto Light"/>
                <a:sym typeface="Roboto Light"/>
              </a:rPr>
              <a:t>and techniques.</a:t>
            </a:r>
            <a:endParaRPr sz="3000">
              <a:latin typeface="Roboto Light"/>
              <a:ea typeface="Roboto Light"/>
              <a:cs typeface="Roboto Light"/>
              <a:sym typeface="Roboto Light"/>
            </a:endParaRPr>
          </a:p>
        </p:txBody>
      </p:sp>
      <p:sp>
        <p:nvSpPr>
          <p:cNvPr id="2102" name="Google Shape;2102;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2103" name="Google Shape;2103;p110"/>
          <p:cNvPicPr preferRelativeResize="0"/>
          <p:nvPr/>
        </p:nvPicPr>
        <p:blipFill>
          <a:blip r:embed="rId3">
            <a:alphaModFix/>
          </a:blip>
          <a:stretch>
            <a:fillRect/>
          </a:stretch>
        </p:blipFill>
        <p:spPr>
          <a:xfrm>
            <a:off x="1725700" y="1677002"/>
            <a:ext cx="1049850" cy="15359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2" name="Google Shape;2592;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Goals of Cryptography</a:t>
            </a:r>
            <a:endParaRPr/>
          </a:p>
        </p:txBody>
      </p:sp>
      <p:sp>
        <p:nvSpPr>
          <p:cNvPr id="2593" name="Google Shape;2593;p14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Introducing the P.A.I.N model. </a:t>
            </a:r>
            <a:endParaRPr/>
          </a:p>
        </p:txBody>
      </p:sp>
      <p:pic>
        <p:nvPicPr>
          <p:cNvPr id="2594" name="Google Shape;2594;p146"/>
          <p:cNvPicPr preferRelativeResize="0"/>
          <p:nvPr/>
        </p:nvPicPr>
        <p:blipFill rotWithShape="1">
          <a:blip r:embed="rId3">
            <a:alphaModFix/>
          </a:blip>
          <a:srcRect l="-775" t="-3279" b="-2507"/>
          <a:stretch/>
        </p:blipFill>
        <p:spPr>
          <a:xfrm>
            <a:off x="444000" y="1434500"/>
            <a:ext cx="8192825" cy="2174524"/>
          </a:xfrm>
          <a:prstGeom prst="rect">
            <a:avLst/>
          </a:prstGeom>
          <a:noFill/>
          <a:ln>
            <a:noFill/>
          </a:ln>
        </p:spPr>
      </p:pic>
      <p:sp>
        <p:nvSpPr>
          <p:cNvPr id="2595" name="Google Shape;2595;p146"/>
          <p:cNvSpPr txBox="1"/>
          <p:nvPr/>
        </p:nvSpPr>
        <p:spPr>
          <a:xfrm>
            <a:off x="507175" y="3841425"/>
            <a:ext cx="7986000" cy="9456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2400" b="1">
                <a:solidFill>
                  <a:srgbClr val="40D3E2"/>
                </a:solidFill>
                <a:latin typeface="Roboto"/>
                <a:ea typeface="Roboto"/>
                <a:cs typeface="Roboto"/>
                <a:sym typeface="Roboto"/>
              </a:rPr>
              <a:t>Integrity</a:t>
            </a:r>
            <a:r>
              <a:rPr lang="en" sz="2400" b="1">
                <a:solidFill>
                  <a:srgbClr val="43D1A1"/>
                </a:solidFill>
                <a:latin typeface="Roboto"/>
                <a:ea typeface="Roboto"/>
                <a:cs typeface="Roboto"/>
                <a:sym typeface="Roboto"/>
              </a:rPr>
              <a:t> </a:t>
            </a:r>
            <a:r>
              <a:rPr lang="en" sz="2400">
                <a:solidFill>
                  <a:schemeClr val="dk1"/>
                </a:solidFill>
                <a:latin typeface="Roboto Light"/>
                <a:ea typeface="Roboto Light"/>
                <a:cs typeface="Roboto Light"/>
                <a:sym typeface="Roboto Light"/>
              </a:rPr>
              <a:t>ensures a message isn't altered between </a:t>
            </a:r>
            <a:endParaRPr sz="2400">
              <a:solidFill>
                <a:schemeClr val="dk1"/>
              </a:solidFill>
              <a:latin typeface="Roboto Light"/>
              <a:ea typeface="Roboto Light"/>
              <a:cs typeface="Roboto Light"/>
              <a:sym typeface="Roboto Light"/>
            </a:endParaRPr>
          </a:p>
          <a:p>
            <a:pPr marL="0" lvl="0" indent="0" algn="ctr" rtl="0">
              <a:spcBef>
                <a:spcPts val="0"/>
              </a:spcBef>
              <a:spcAft>
                <a:spcPts val="1000"/>
              </a:spcAft>
              <a:buNone/>
            </a:pPr>
            <a:r>
              <a:rPr lang="en" sz="2400">
                <a:solidFill>
                  <a:schemeClr val="dk1"/>
                </a:solidFill>
                <a:latin typeface="Roboto Light"/>
                <a:ea typeface="Roboto Light"/>
                <a:cs typeface="Roboto Light"/>
                <a:sym typeface="Roboto Light"/>
              </a:rPr>
              <a:t>when it's sent and when it's received.</a:t>
            </a:r>
            <a:endParaRPr sz="2400" b="1">
              <a:solidFill>
                <a:srgbClr val="43D1A1"/>
              </a:solidFill>
              <a:latin typeface="Roboto"/>
              <a:ea typeface="Roboto"/>
              <a:cs typeface="Roboto"/>
              <a:sym typeface="Roboto"/>
            </a:endParaRPr>
          </a:p>
        </p:txBody>
      </p:sp>
      <p:sp>
        <p:nvSpPr>
          <p:cNvPr id="2596" name="Google Shape;2596;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00"/>
        <p:cNvGrpSpPr/>
        <p:nvPr/>
      </p:nvGrpSpPr>
      <p:grpSpPr>
        <a:xfrm>
          <a:off x="0" y="0"/>
          <a:ext cx="0" cy="0"/>
          <a:chOff x="0" y="0"/>
          <a:chExt cx="0" cy="0"/>
        </a:xfrm>
      </p:grpSpPr>
      <p:pic>
        <p:nvPicPr>
          <p:cNvPr id="2601" name="Google Shape;2601;p147"/>
          <p:cNvPicPr preferRelativeResize="0"/>
          <p:nvPr/>
        </p:nvPicPr>
        <p:blipFill rotWithShape="1">
          <a:blip r:embed="rId3">
            <a:alphaModFix/>
          </a:blip>
          <a:srcRect b="19903"/>
          <a:stretch/>
        </p:blipFill>
        <p:spPr>
          <a:xfrm>
            <a:off x="0" y="0"/>
            <a:ext cx="9144000" cy="5143497"/>
          </a:xfrm>
          <a:prstGeom prst="rect">
            <a:avLst/>
          </a:prstGeom>
          <a:noFill/>
          <a:ln>
            <a:noFill/>
          </a:ln>
        </p:spPr>
      </p:pic>
      <p:sp>
        <p:nvSpPr>
          <p:cNvPr id="2602" name="Google Shape;2602;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2603" name="Google Shape;2603;p147"/>
          <p:cNvSpPr/>
          <p:nvPr/>
        </p:nvSpPr>
        <p:spPr>
          <a:xfrm flipH="1">
            <a:off x="879150" y="1513675"/>
            <a:ext cx="2209800" cy="9681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47"/>
          <p:cNvSpPr txBox="1"/>
          <p:nvPr/>
        </p:nvSpPr>
        <p:spPr>
          <a:xfrm>
            <a:off x="879075" y="1501950"/>
            <a:ext cx="2209800" cy="968100"/>
          </a:xfrm>
          <a:prstGeom prst="rect">
            <a:avLst/>
          </a:prstGeom>
          <a:noFill/>
          <a:ln>
            <a:noFill/>
          </a:ln>
        </p:spPr>
        <p:txBody>
          <a:bodyPr spcFirstLastPara="1" wrap="square" lIns="182875" tIns="182875" rIns="0" bIns="0" anchor="t" anchorCtr="0">
            <a:noAutofit/>
          </a:bodyPr>
          <a:lstStyle/>
          <a:p>
            <a:pPr marL="0" lvl="0" indent="0" algn="l" rtl="0">
              <a:lnSpc>
                <a:spcPct val="115000"/>
              </a:lnSpc>
              <a:spcBef>
                <a:spcPts val="0"/>
              </a:spcBef>
              <a:spcAft>
                <a:spcPts val="0"/>
              </a:spcAft>
              <a:buNone/>
            </a:pPr>
            <a:r>
              <a:rPr lang="en" sz="1300">
                <a:latin typeface="Roboto"/>
                <a:ea typeface="Roboto"/>
                <a:cs typeface="Roboto"/>
                <a:sym typeface="Roboto"/>
              </a:rPr>
              <a:t>Bob sends a </a:t>
            </a:r>
            <a:br>
              <a:rPr lang="en" sz="1300">
                <a:latin typeface="Roboto"/>
                <a:ea typeface="Roboto"/>
                <a:cs typeface="Roboto"/>
                <a:sym typeface="Roboto"/>
              </a:rPr>
            </a:br>
            <a:r>
              <a:rPr lang="en" sz="1300">
                <a:latin typeface="Roboto"/>
                <a:ea typeface="Roboto"/>
                <a:cs typeface="Roboto"/>
                <a:sym typeface="Roboto"/>
              </a:rPr>
              <a:t>message to Alice: </a:t>
            </a:r>
            <a:br>
              <a:rPr lang="en" sz="1300">
                <a:latin typeface="Roboto"/>
                <a:ea typeface="Roboto"/>
                <a:cs typeface="Roboto"/>
                <a:sym typeface="Roboto"/>
              </a:rPr>
            </a:br>
            <a:r>
              <a:rPr lang="en" sz="1300" b="1">
                <a:latin typeface="Roboto"/>
                <a:ea typeface="Roboto"/>
                <a:cs typeface="Roboto"/>
                <a:sym typeface="Roboto"/>
              </a:rPr>
              <a:t>“The meeting is at noon.” </a:t>
            </a:r>
            <a:endParaRPr sz="1300" b="1">
              <a:latin typeface="Roboto"/>
              <a:ea typeface="Roboto"/>
              <a:cs typeface="Roboto"/>
              <a:sym typeface="Roboto"/>
            </a:endParaRPr>
          </a:p>
        </p:txBody>
      </p:sp>
      <p:grpSp>
        <p:nvGrpSpPr>
          <p:cNvPr id="2605" name="Google Shape;2605;p147"/>
          <p:cNvGrpSpPr/>
          <p:nvPr/>
        </p:nvGrpSpPr>
        <p:grpSpPr>
          <a:xfrm>
            <a:off x="253281" y="1501953"/>
            <a:ext cx="533372" cy="533480"/>
            <a:chOff x="457200" y="1378813"/>
            <a:chExt cx="695400" cy="695450"/>
          </a:xfrm>
        </p:grpSpPr>
        <p:sp>
          <p:nvSpPr>
            <p:cNvPr id="2606" name="Google Shape;2606;p147"/>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607" name="Google Shape;2607;p147"/>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147"/>
          <p:cNvGrpSpPr/>
          <p:nvPr/>
        </p:nvGrpSpPr>
        <p:grpSpPr>
          <a:xfrm>
            <a:off x="3376319" y="1501953"/>
            <a:ext cx="533372" cy="533480"/>
            <a:chOff x="457200" y="1378813"/>
            <a:chExt cx="695400" cy="695450"/>
          </a:xfrm>
        </p:grpSpPr>
        <p:sp>
          <p:nvSpPr>
            <p:cNvPr id="2609" name="Google Shape;2609;p147"/>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0" name="Google Shape;2610;p147"/>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11" name="Google Shape;2611;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12" name="Google Shape;2612;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Integrity</a:t>
            </a:r>
            <a:endParaRPr/>
          </a:p>
        </p:txBody>
      </p:sp>
      <p:sp>
        <p:nvSpPr>
          <p:cNvPr id="2613" name="Google Shape;2613;p14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Even if a message is encrypted and the sender is </a:t>
            </a:r>
            <a:br>
              <a:rPr lang="en"/>
            </a:br>
            <a:r>
              <a:rPr lang="en"/>
              <a:t>authenticated, an attacker can still alter the contents of a message.</a:t>
            </a:r>
            <a:endParaRPr/>
          </a:p>
        </p:txBody>
      </p:sp>
      <p:sp>
        <p:nvSpPr>
          <p:cNvPr id="2614" name="Google Shape;2614;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2615" name="Google Shape;2615;p147"/>
          <p:cNvSpPr/>
          <p:nvPr/>
        </p:nvSpPr>
        <p:spPr>
          <a:xfrm>
            <a:off x="6378700" y="318450"/>
            <a:ext cx="2605500" cy="6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6" name="Google Shape;2616;p147"/>
          <p:cNvPicPr preferRelativeResize="0"/>
          <p:nvPr/>
        </p:nvPicPr>
        <p:blipFill rotWithShape="1">
          <a:blip r:embed="rId4">
            <a:alphaModFix/>
          </a:blip>
          <a:srcRect t="199" b="189"/>
          <a:stretch/>
        </p:blipFill>
        <p:spPr>
          <a:xfrm>
            <a:off x="6378699" y="312121"/>
            <a:ext cx="2605498" cy="656153"/>
          </a:xfrm>
          <a:prstGeom prst="rect">
            <a:avLst/>
          </a:prstGeom>
          <a:noFill/>
          <a:ln>
            <a:noFill/>
          </a:ln>
        </p:spPr>
      </p:pic>
      <p:sp>
        <p:nvSpPr>
          <p:cNvPr id="2617" name="Google Shape;2617;p147"/>
          <p:cNvSpPr/>
          <p:nvPr/>
        </p:nvSpPr>
        <p:spPr>
          <a:xfrm flipH="1">
            <a:off x="4016725" y="1513675"/>
            <a:ext cx="2351400" cy="9681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47"/>
          <p:cNvSpPr txBox="1"/>
          <p:nvPr/>
        </p:nvSpPr>
        <p:spPr>
          <a:xfrm>
            <a:off x="4016600" y="1501950"/>
            <a:ext cx="2180700" cy="968100"/>
          </a:xfrm>
          <a:prstGeom prst="rect">
            <a:avLst/>
          </a:prstGeom>
          <a:noFill/>
          <a:ln>
            <a:noFill/>
          </a:ln>
        </p:spPr>
        <p:txBody>
          <a:bodyPr spcFirstLastPara="1" wrap="square" lIns="182875" tIns="182875" rIns="0" bIns="0" anchor="t" anchorCtr="0">
            <a:noAutofit/>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Scammer Tim sends an email impersonating Bob: </a:t>
            </a:r>
            <a:br>
              <a:rPr lang="en" sz="1300">
                <a:solidFill>
                  <a:schemeClr val="dk1"/>
                </a:solidFill>
                <a:latin typeface="Roboto"/>
                <a:ea typeface="Roboto"/>
                <a:cs typeface="Roboto"/>
                <a:sym typeface="Roboto"/>
              </a:rPr>
            </a:br>
            <a:r>
              <a:rPr lang="en" sz="1300" b="1">
                <a:solidFill>
                  <a:schemeClr val="dk1"/>
                </a:solidFill>
                <a:latin typeface="Roboto"/>
                <a:ea typeface="Roboto"/>
                <a:cs typeface="Roboto"/>
                <a:sym typeface="Roboto"/>
              </a:rPr>
              <a:t>“The meeting is at 5 a.m.” </a:t>
            </a: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300">
              <a:latin typeface="Roboto"/>
              <a:ea typeface="Roboto"/>
              <a:cs typeface="Roboto"/>
              <a:sym typeface="Roboto"/>
            </a:endParaRPr>
          </a:p>
        </p:txBody>
      </p:sp>
      <p:sp>
        <p:nvSpPr>
          <p:cNvPr id="2619" name="Google Shape;2619;p147"/>
          <p:cNvSpPr/>
          <p:nvPr/>
        </p:nvSpPr>
        <p:spPr>
          <a:xfrm flipH="1">
            <a:off x="7281450" y="1513675"/>
            <a:ext cx="1427100" cy="9681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47"/>
          <p:cNvSpPr txBox="1"/>
          <p:nvPr/>
        </p:nvSpPr>
        <p:spPr>
          <a:xfrm>
            <a:off x="7281375" y="1501950"/>
            <a:ext cx="1427100" cy="968100"/>
          </a:xfrm>
          <a:prstGeom prst="rect">
            <a:avLst/>
          </a:prstGeom>
          <a:noFill/>
          <a:ln>
            <a:noFill/>
          </a:ln>
        </p:spPr>
        <p:txBody>
          <a:bodyPr spcFirstLastPara="1" wrap="square" lIns="182875" tIns="182875" rIns="0" bIns="0" anchor="t" anchorCtr="0">
            <a:noAutofit/>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Alice receives the email. </a:t>
            </a:r>
            <a:endParaRPr sz="1300">
              <a:latin typeface="Roboto"/>
              <a:ea typeface="Roboto"/>
              <a:cs typeface="Roboto"/>
              <a:sym typeface="Roboto"/>
            </a:endParaRPr>
          </a:p>
        </p:txBody>
      </p:sp>
      <p:grpSp>
        <p:nvGrpSpPr>
          <p:cNvPr id="2621" name="Google Shape;2621;p147"/>
          <p:cNvGrpSpPr/>
          <p:nvPr/>
        </p:nvGrpSpPr>
        <p:grpSpPr>
          <a:xfrm>
            <a:off x="6655581" y="1501953"/>
            <a:ext cx="533372" cy="533480"/>
            <a:chOff x="457200" y="1378813"/>
            <a:chExt cx="695400" cy="695450"/>
          </a:xfrm>
        </p:grpSpPr>
        <p:sp>
          <p:nvSpPr>
            <p:cNvPr id="2622" name="Google Shape;2622;p147"/>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623" name="Google Shape;2623;p147"/>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4" name="Google Shape;2624;p147"/>
          <p:cNvSpPr txBox="1"/>
          <p:nvPr/>
        </p:nvSpPr>
        <p:spPr>
          <a:xfrm>
            <a:off x="3778325" y="4529400"/>
            <a:ext cx="21807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CC0000"/>
                </a:solidFill>
                <a:latin typeface="Roboto"/>
                <a:ea typeface="Roboto"/>
                <a:cs typeface="Roboto"/>
                <a:sym typeface="Roboto"/>
              </a:rPr>
              <a:t>Disruptive Hacker</a:t>
            </a:r>
            <a:endParaRPr sz="1800">
              <a:solidFill>
                <a:srgbClr val="CC0000"/>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1"/>
                                        </p:tgtEl>
                                        <p:attrNameLst>
                                          <p:attrName>style.visibility</p:attrName>
                                        </p:attrNameLst>
                                      </p:cBhvr>
                                      <p:to>
                                        <p:strVal val="visible"/>
                                      </p:to>
                                    </p:set>
                                    <p:animEffect transition="in" filter="fade">
                                      <p:cBhvr>
                                        <p:cTn id="7" dur="1000"/>
                                        <p:tgtEl>
                                          <p:spTgt spid="2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Google Shape;2629;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Goals of Cryptography</a:t>
            </a:r>
            <a:endParaRPr/>
          </a:p>
        </p:txBody>
      </p:sp>
      <p:sp>
        <p:nvSpPr>
          <p:cNvPr id="2630" name="Google Shape;2630;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Introducing the P.A.I.N model. </a:t>
            </a:r>
            <a:endParaRPr/>
          </a:p>
        </p:txBody>
      </p:sp>
      <p:sp>
        <p:nvSpPr>
          <p:cNvPr id="2631" name="Google Shape;2631;p148"/>
          <p:cNvSpPr txBox="1"/>
          <p:nvPr/>
        </p:nvSpPr>
        <p:spPr>
          <a:xfrm>
            <a:off x="580625" y="3841425"/>
            <a:ext cx="7912500" cy="9456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000"/>
              </a:spcAft>
              <a:buNone/>
            </a:pPr>
            <a:r>
              <a:rPr lang="en" sz="2400" b="1">
                <a:solidFill>
                  <a:srgbClr val="41A7E0"/>
                </a:solidFill>
                <a:latin typeface="Roboto"/>
                <a:ea typeface="Roboto"/>
                <a:cs typeface="Roboto"/>
                <a:sym typeface="Roboto"/>
              </a:rPr>
              <a:t>Non-repudiation</a:t>
            </a:r>
            <a:r>
              <a:rPr lang="en" sz="2400" b="1">
                <a:solidFill>
                  <a:srgbClr val="43D1A1"/>
                </a:solidFill>
                <a:latin typeface="Roboto"/>
                <a:ea typeface="Roboto"/>
                <a:cs typeface="Roboto"/>
                <a:sym typeface="Roboto"/>
              </a:rPr>
              <a:t> </a:t>
            </a:r>
            <a:r>
              <a:rPr lang="en" sz="2400">
                <a:latin typeface="Roboto Light"/>
                <a:ea typeface="Roboto Light"/>
                <a:cs typeface="Roboto Light"/>
                <a:sym typeface="Roboto Light"/>
              </a:rPr>
              <a:t>prevents the original sender</a:t>
            </a:r>
            <a:br>
              <a:rPr lang="en" sz="2400">
                <a:latin typeface="Roboto Light"/>
                <a:ea typeface="Roboto Light"/>
                <a:cs typeface="Roboto Light"/>
                <a:sym typeface="Roboto Light"/>
              </a:rPr>
            </a:br>
            <a:r>
              <a:rPr lang="en" sz="2400">
                <a:latin typeface="Roboto Light"/>
                <a:ea typeface="Roboto Light"/>
                <a:cs typeface="Roboto Light"/>
                <a:sym typeface="Roboto Light"/>
              </a:rPr>
              <a:t>from denying they were the sender. </a:t>
            </a:r>
            <a:endParaRPr sz="2400">
              <a:latin typeface="Roboto Light"/>
              <a:ea typeface="Roboto Light"/>
              <a:cs typeface="Roboto Light"/>
              <a:sym typeface="Roboto Light"/>
            </a:endParaRPr>
          </a:p>
        </p:txBody>
      </p:sp>
      <p:pic>
        <p:nvPicPr>
          <p:cNvPr id="2632" name="Google Shape;2632;p148"/>
          <p:cNvPicPr preferRelativeResize="0"/>
          <p:nvPr/>
        </p:nvPicPr>
        <p:blipFill rotWithShape="1">
          <a:blip r:embed="rId3">
            <a:alphaModFix/>
          </a:blip>
          <a:srcRect l="-566" t="-3295" r="-637" b="-3348"/>
          <a:stretch/>
        </p:blipFill>
        <p:spPr>
          <a:xfrm>
            <a:off x="444000" y="1434500"/>
            <a:ext cx="8192825" cy="2174524"/>
          </a:xfrm>
          <a:prstGeom prst="rect">
            <a:avLst/>
          </a:prstGeom>
          <a:noFill/>
          <a:ln>
            <a:noFill/>
          </a:ln>
        </p:spPr>
      </p:pic>
      <p:sp>
        <p:nvSpPr>
          <p:cNvPr id="2633" name="Google Shape;2633;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pic>
        <p:nvPicPr>
          <p:cNvPr id="2638" name="Google Shape;2638;p149"/>
          <p:cNvPicPr preferRelativeResize="0"/>
          <p:nvPr/>
        </p:nvPicPr>
        <p:blipFill rotWithShape="1">
          <a:blip r:embed="rId3">
            <a:alphaModFix/>
          </a:blip>
          <a:srcRect/>
          <a:stretch/>
        </p:blipFill>
        <p:spPr>
          <a:xfrm>
            <a:off x="0" y="0"/>
            <a:ext cx="9144000" cy="5143500"/>
          </a:xfrm>
          <a:prstGeom prst="rect">
            <a:avLst/>
          </a:prstGeom>
          <a:noFill/>
          <a:ln>
            <a:noFill/>
          </a:ln>
        </p:spPr>
      </p:pic>
      <p:cxnSp>
        <p:nvCxnSpPr>
          <p:cNvPr id="2639" name="Google Shape;2639;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0" name="Google Shape;2640;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Non-Repudiation</a:t>
            </a:r>
            <a:endParaRPr/>
          </a:p>
        </p:txBody>
      </p:sp>
      <p:sp>
        <p:nvSpPr>
          <p:cNvPr id="2641" name="Google Shape;264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2642" name="Google Shape;2642;p149"/>
          <p:cNvSpPr/>
          <p:nvPr/>
        </p:nvSpPr>
        <p:spPr>
          <a:xfrm>
            <a:off x="6378700" y="318450"/>
            <a:ext cx="2605500" cy="6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43" name="Google Shape;2643;p149"/>
          <p:cNvPicPr preferRelativeResize="0"/>
          <p:nvPr/>
        </p:nvPicPr>
        <p:blipFill rotWithShape="1">
          <a:blip r:embed="rId4">
            <a:alphaModFix/>
          </a:blip>
          <a:srcRect/>
          <a:stretch/>
        </p:blipFill>
        <p:spPr>
          <a:xfrm>
            <a:off x="6378699" y="312121"/>
            <a:ext cx="2605499" cy="656153"/>
          </a:xfrm>
          <a:prstGeom prst="rect">
            <a:avLst/>
          </a:prstGeom>
          <a:noFill/>
          <a:ln>
            <a:noFill/>
          </a:ln>
        </p:spPr>
      </p:pic>
      <p:grpSp>
        <p:nvGrpSpPr>
          <p:cNvPr id="2644" name="Google Shape;2644;p149"/>
          <p:cNvGrpSpPr/>
          <p:nvPr/>
        </p:nvGrpSpPr>
        <p:grpSpPr>
          <a:xfrm>
            <a:off x="7156650" y="1878150"/>
            <a:ext cx="1827417" cy="771853"/>
            <a:chOff x="294316" y="1378838"/>
            <a:chExt cx="1827600" cy="771853"/>
          </a:xfrm>
        </p:grpSpPr>
        <p:sp>
          <p:nvSpPr>
            <p:cNvPr id="2645" name="Google Shape;2645;p149"/>
            <p:cNvSpPr/>
            <p:nvPr/>
          </p:nvSpPr>
          <p:spPr>
            <a:xfrm>
              <a:off x="294316" y="1378838"/>
              <a:ext cx="18276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I didn’t send that! </a:t>
              </a:r>
              <a:br>
                <a:rPr lang="en">
                  <a:latin typeface="Roboto"/>
                  <a:ea typeface="Roboto"/>
                  <a:cs typeface="Roboto"/>
                  <a:sym typeface="Roboto"/>
                </a:rPr>
              </a:br>
              <a:r>
                <a:rPr lang="en">
                  <a:latin typeface="Roboto"/>
                  <a:ea typeface="Roboto"/>
                  <a:cs typeface="Roboto"/>
                  <a:sym typeface="Roboto"/>
                </a:rPr>
                <a:t>	I was hacked!</a:t>
              </a:r>
              <a:endParaRPr>
                <a:latin typeface="Roboto"/>
                <a:ea typeface="Roboto"/>
                <a:cs typeface="Roboto"/>
                <a:sym typeface="Roboto"/>
              </a:endParaRPr>
            </a:p>
          </p:txBody>
        </p:sp>
        <p:sp>
          <p:nvSpPr>
            <p:cNvPr id="2646" name="Google Shape;2646;p149"/>
            <p:cNvSpPr/>
            <p:nvPr/>
          </p:nvSpPr>
          <p:spPr>
            <a:xfrm rot="10800000">
              <a:off x="1163616" y="1962084"/>
              <a:ext cx="340359" cy="188606"/>
            </a:xfrm>
            <a:prstGeom prst="flowChartExtra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7" name="Google Shape;2647;p149"/>
          <p:cNvSpPr txBox="1">
            <a:spLocks noGrp="1"/>
          </p:cNvSpPr>
          <p:nvPr>
            <p:ph type="body" idx="3"/>
          </p:nvPr>
        </p:nvSpPr>
        <p:spPr>
          <a:xfrm>
            <a:off x="474575" y="1183050"/>
            <a:ext cx="2033100" cy="861300"/>
          </a:xfrm>
          <a:prstGeom prst="rect">
            <a:avLst/>
          </a:prstGeom>
        </p:spPr>
        <p:txBody>
          <a:bodyPr spcFirstLastPara="1" wrap="square" lIns="0" tIns="91425" rIns="0" bIns="91425" anchor="t" anchorCtr="0">
            <a:noAutofit/>
          </a:bodyPr>
          <a:lstStyle/>
          <a:p>
            <a:pPr marL="0" lvl="0" indent="0" algn="l" rtl="0">
              <a:spcBef>
                <a:spcPts val="0"/>
              </a:spcBef>
              <a:spcAft>
                <a:spcPts val="800"/>
              </a:spcAft>
              <a:buNone/>
            </a:pPr>
            <a:r>
              <a:rPr lang="en" i="1"/>
              <a:t>Sends inappropriate message to coworkers...</a:t>
            </a:r>
            <a:endParaRPr i="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51"/>
        <p:cNvGrpSpPr/>
        <p:nvPr/>
      </p:nvGrpSpPr>
      <p:grpSpPr>
        <a:xfrm>
          <a:off x="0" y="0"/>
          <a:ext cx="0" cy="0"/>
          <a:chOff x="0" y="0"/>
          <a:chExt cx="0" cy="0"/>
        </a:xfrm>
      </p:grpSpPr>
      <p:sp>
        <p:nvSpPr>
          <p:cNvPr id="2652" name="Google Shape;2652;p15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Cryptographic Ciphers</a:t>
            </a:r>
            <a:endParaRPr/>
          </a:p>
        </p:txBody>
      </p:sp>
      <p:sp>
        <p:nvSpPr>
          <p:cNvPr id="2653" name="Google Shape;2653;p15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57"/>
        <p:cNvGrpSpPr/>
        <p:nvPr/>
      </p:nvGrpSpPr>
      <p:grpSpPr>
        <a:xfrm>
          <a:off x="0" y="0"/>
          <a:ext cx="0" cy="0"/>
          <a:chOff x="0" y="0"/>
          <a:chExt cx="0" cy="0"/>
        </a:xfrm>
      </p:grpSpPr>
      <p:sp>
        <p:nvSpPr>
          <p:cNvPr id="2658" name="Google Shape;2658;p151"/>
          <p:cNvSpPr txBox="1">
            <a:spLocks noGrp="1"/>
          </p:cNvSpPr>
          <p:nvPr>
            <p:ph type="title"/>
          </p:nvPr>
        </p:nvSpPr>
        <p:spPr>
          <a:xfrm>
            <a:off x="2959950" y="1397475"/>
            <a:ext cx="5784000" cy="260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200"/>
              <a:t>Stream ciphers</a:t>
            </a:r>
            <a:r>
              <a:rPr lang="en" sz="3200">
                <a:latin typeface="Roboto Light"/>
                <a:ea typeface="Roboto Light"/>
                <a:cs typeface="Roboto Light"/>
                <a:sym typeface="Roboto Light"/>
              </a:rPr>
              <a:t> apply their algorithm one bit (character) at a time.</a:t>
            </a:r>
            <a:endParaRPr sz="3200">
              <a:latin typeface="Roboto Light"/>
              <a:ea typeface="Roboto Light"/>
              <a:cs typeface="Roboto Light"/>
              <a:sym typeface="Roboto Light"/>
            </a:endParaRPr>
          </a:p>
        </p:txBody>
      </p:sp>
      <p:sp>
        <p:nvSpPr>
          <p:cNvPr id="2659" name="Google Shape;2659;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pic>
        <p:nvPicPr>
          <p:cNvPr id="2660" name="Google Shape;2660;p151"/>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52"/>
          <p:cNvSpPr/>
          <p:nvPr/>
        </p:nvSpPr>
        <p:spPr>
          <a:xfrm>
            <a:off x="-12300" y="0"/>
            <a:ext cx="9168600" cy="5143500"/>
          </a:xfrm>
          <a:prstGeom prst="rect">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6" name="Google Shape;2666;p152"/>
          <p:cNvCxnSpPr>
            <a:endCxn id="2667" idx="0"/>
          </p:cNvCxnSpPr>
          <p:nvPr/>
        </p:nvCxnSpPr>
        <p:spPr>
          <a:xfrm>
            <a:off x="929913" y="3533127"/>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668" name="Google Shape;2668;p152"/>
          <p:cNvCxnSpPr/>
          <p:nvPr/>
        </p:nvCxnSpPr>
        <p:spPr>
          <a:xfrm>
            <a:off x="1680350" y="3533127"/>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669" name="Google Shape;2669;p152"/>
          <p:cNvCxnSpPr/>
          <p:nvPr/>
        </p:nvCxnSpPr>
        <p:spPr>
          <a:xfrm>
            <a:off x="2430800" y="3533127"/>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670" name="Google Shape;2670;p152"/>
          <p:cNvCxnSpPr/>
          <p:nvPr/>
        </p:nvCxnSpPr>
        <p:spPr>
          <a:xfrm>
            <a:off x="3084263" y="3533127"/>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671" name="Google Shape;2671;p152"/>
          <p:cNvCxnSpPr/>
          <p:nvPr/>
        </p:nvCxnSpPr>
        <p:spPr>
          <a:xfrm>
            <a:off x="3931725" y="3533127"/>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672" name="Google Shape;2672;p152"/>
          <p:cNvCxnSpPr/>
          <p:nvPr/>
        </p:nvCxnSpPr>
        <p:spPr>
          <a:xfrm>
            <a:off x="4682175" y="3533127"/>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673" name="Google Shape;2673;p152"/>
          <p:cNvCxnSpPr/>
          <p:nvPr/>
        </p:nvCxnSpPr>
        <p:spPr>
          <a:xfrm>
            <a:off x="5337938" y="3533127"/>
            <a:ext cx="1500900" cy="681900"/>
          </a:xfrm>
          <a:prstGeom prst="straightConnector1">
            <a:avLst/>
          </a:prstGeom>
          <a:noFill/>
          <a:ln w="28575" cap="flat" cmpd="sng">
            <a:solidFill>
              <a:srgbClr val="FFFFFF"/>
            </a:solidFill>
            <a:prstDash val="solid"/>
            <a:round/>
            <a:headEnd type="none" w="med" len="med"/>
            <a:tailEnd type="triangle" w="med" len="med"/>
          </a:ln>
        </p:spPr>
      </p:cxnSp>
      <p:cxnSp>
        <p:nvCxnSpPr>
          <p:cNvPr id="2674" name="Google Shape;2674;p152"/>
          <p:cNvCxnSpPr/>
          <p:nvPr/>
        </p:nvCxnSpPr>
        <p:spPr>
          <a:xfrm>
            <a:off x="6183088" y="3533127"/>
            <a:ext cx="1500900" cy="681900"/>
          </a:xfrm>
          <a:prstGeom prst="straightConnector1">
            <a:avLst/>
          </a:prstGeom>
          <a:noFill/>
          <a:ln w="28575" cap="flat" cmpd="sng">
            <a:solidFill>
              <a:srgbClr val="FFFFFF"/>
            </a:solidFill>
            <a:prstDash val="solid"/>
            <a:round/>
            <a:headEnd type="none" w="med" len="med"/>
            <a:tailEnd type="triangle" w="med" len="med"/>
          </a:ln>
        </p:spPr>
      </p:cxnSp>
      <p:sp>
        <p:nvSpPr>
          <p:cNvPr id="2675" name="Google Shape;2675;p152"/>
          <p:cNvSpPr/>
          <p:nvPr/>
        </p:nvSpPr>
        <p:spPr>
          <a:xfrm>
            <a:off x="554750" y="29024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A</a:t>
            </a:r>
            <a:endParaRPr sz="3600">
              <a:latin typeface="Roboto Light"/>
              <a:ea typeface="Roboto Light"/>
              <a:cs typeface="Roboto Light"/>
              <a:sym typeface="Roboto Light"/>
            </a:endParaRPr>
          </a:p>
        </p:txBody>
      </p:sp>
      <p:sp>
        <p:nvSpPr>
          <p:cNvPr id="2676" name="Google Shape;2676;p152"/>
          <p:cNvSpPr/>
          <p:nvPr/>
        </p:nvSpPr>
        <p:spPr>
          <a:xfrm>
            <a:off x="1305206" y="29024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B</a:t>
            </a:r>
            <a:endParaRPr sz="3600">
              <a:latin typeface="Roboto Light"/>
              <a:ea typeface="Roboto Light"/>
              <a:cs typeface="Roboto Light"/>
              <a:sym typeface="Roboto Light"/>
            </a:endParaRPr>
          </a:p>
        </p:txBody>
      </p:sp>
      <p:sp>
        <p:nvSpPr>
          <p:cNvPr id="2677" name="Google Shape;2677;p152"/>
          <p:cNvSpPr/>
          <p:nvPr/>
        </p:nvSpPr>
        <p:spPr>
          <a:xfrm>
            <a:off x="2055663" y="29024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C</a:t>
            </a:r>
            <a:endParaRPr sz="3600">
              <a:latin typeface="Roboto Light"/>
              <a:ea typeface="Roboto Light"/>
              <a:cs typeface="Roboto Light"/>
              <a:sym typeface="Roboto Light"/>
            </a:endParaRPr>
          </a:p>
        </p:txBody>
      </p:sp>
      <p:sp>
        <p:nvSpPr>
          <p:cNvPr id="2678" name="Google Shape;2678;p152"/>
          <p:cNvSpPr/>
          <p:nvPr/>
        </p:nvSpPr>
        <p:spPr>
          <a:xfrm>
            <a:off x="2806119" y="29024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D</a:t>
            </a:r>
            <a:endParaRPr sz="3600">
              <a:latin typeface="Roboto Light"/>
              <a:ea typeface="Roboto Light"/>
              <a:cs typeface="Roboto Light"/>
              <a:sym typeface="Roboto Light"/>
            </a:endParaRPr>
          </a:p>
        </p:txBody>
      </p:sp>
      <p:sp>
        <p:nvSpPr>
          <p:cNvPr id="2679" name="Google Shape;2679;p152"/>
          <p:cNvSpPr/>
          <p:nvPr/>
        </p:nvSpPr>
        <p:spPr>
          <a:xfrm>
            <a:off x="3556576" y="29024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E</a:t>
            </a:r>
            <a:endParaRPr sz="3600">
              <a:latin typeface="Roboto Light"/>
              <a:ea typeface="Roboto Light"/>
              <a:cs typeface="Roboto Light"/>
              <a:sym typeface="Roboto Light"/>
            </a:endParaRPr>
          </a:p>
        </p:txBody>
      </p:sp>
      <p:sp>
        <p:nvSpPr>
          <p:cNvPr id="2680" name="Google Shape;2680;p152"/>
          <p:cNvSpPr/>
          <p:nvPr/>
        </p:nvSpPr>
        <p:spPr>
          <a:xfrm>
            <a:off x="4307032" y="29024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F</a:t>
            </a:r>
            <a:endParaRPr sz="3600">
              <a:latin typeface="Roboto Light"/>
              <a:ea typeface="Roboto Light"/>
              <a:cs typeface="Roboto Light"/>
              <a:sym typeface="Roboto Light"/>
            </a:endParaRPr>
          </a:p>
        </p:txBody>
      </p:sp>
      <p:sp>
        <p:nvSpPr>
          <p:cNvPr id="2681" name="Google Shape;2681;p152"/>
          <p:cNvSpPr/>
          <p:nvPr/>
        </p:nvSpPr>
        <p:spPr>
          <a:xfrm>
            <a:off x="5057489" y="29024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G</a:t>
            </a:r>
            <a:endParaRPr sz="3600">
              <a:latin typeface="Roboto Light"/>
              <a:ea typeface="Roboto Light"/>
              <a:cs typeface="Roboto Light"/>
              <a:sym typeface="Roboto Light"/>
            </a:endParaRPr>
          </a:p>
        </p:txBody>
      </p:sp>
      <p:sp>
        <p:nvSpPr>
          <p:cNvPr id="2682" name="Google Shape;2682;p152"/>
          <p:cNvSpPr/>
          <p:nvPr/>
        </p:nvSpPr>
        <p:spPr>
          <a:xfrm>
            <a:off x="5807945" y="29024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H</a:t>
            </a:r>
            <a:endParaRPr sz="3600">
              <a:latin typeface="Roboto Light"/>
              <a:ea typeface="Roboto Light"/>
              <a:cs typeface="Roboto Light"/>
              <a:sym typeface="Roboto Light"/>
            </a:endParaRPr>
          </a:p>
        </p:txBody>
      </p:sp>
      <p:sp>
        <p:nvSpPr>
          <p:cNvPr id="2683" name="Google Shape;2683;p152"/>
          <p:cNvSpPr/>
          <p:nvPr/>
        </p:nvSpPr>
        <p:spPr>
          <a:xfrm>
            <a:off x="6558402" y="29024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I</a:t>
            </a:r>
            <a:endParaRPr sz="3600">
              <a:latin typeface="Roboto Light"/>
              <a:ea typeface="Roboto Light"/>
              <a:cs typeface="Roboto Light"/>
              <a:sym typeface="Roboto Light"/>
            </a:endParaRPr>
          </a:p>
        </p:txBody>
      </p:sp>
      <p:sp>
        <p:nvSpPr>
          <p:cNvPr id="2684" name="Google Shape;2684;p152"/>
          <p:cNvSpPr/>
          <p:nvPr/>
        </p:nvSpPr>
        <p:spPr>
          <a:xfrm>
            <a:off x="7308858" y="29024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J</a:t>
            </a:r>
            <a:endParaRPr sz="3600">
              <a:latin typeface="Roboto Light"/>
              <a:ea typeface="Roboto Light"/>
              <a:cs typeface="Roboto Light"/>
              <a:sym typeface="Roboto Light"/>
            </a:endParaRPr>
          </a:p>
        </p:txBody>
      </p:sp>
      <p:sp>
        <p:nvSpPr>
          <p:cNvPr id="2685" name="Google Shape;2685;p152"/>
          <p:cNvSpPr/>
          <p:nvPr/>
        </p:nvSpPr>
        <p:spPr>
          <a:xfrm>
            <a:off x="554750" y="421502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A</a:t>
            </a:r>
            <a:endParaRPr sz="3600">
              <a:latin typeface="Roboto Light"/>
              <a:ea typeface="Roboto Light"/>
              <a:cs typeface="Roboto Light"/>
              <a:sym typeface="Roboto Light"/>
            </a:endParaRPr>
          </a:p>
        </p:txBody>
      </p:sp>
      <p:sp>
        <p:nvSpPr>
          <p:cNvPr id="2686" name="Google Shape;2686;p152"/>
          <p:cNvSpPr/>
          <p:nvPr/>
        </p:nvSpPr>
        <p:spPr>
          <a:xfrm>
            <a:off x="1305206" y="421502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B</a:t>
            </a:r>
            <a:endParaRPr sz="3600">
              <a:latin typeface="Roboto Light"/>
              <a:ea typeface="Roboto Light"/>
              <a:cs typeface="Roboto Light"/>
              <a:sym typeface="Roboto Light"/>
            </a:endParaRPr>
          </a:p>
        </p:txBody>
      </p:sp>
      <p:sp>
        <p:nvSpPr>
          <p:cNvPr id="2667" name="Google Shape;2667;p152"/>
          <p:cNvSpPr/>
          <p:nvPr/>
        </p:nvSpPr>
        <p:spPr>
          <a:xfrm>
            <a:off x="2055663" y="421502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C</a:t>
            </a:r>
            <a:endParaRPr sz="3600">
              <a:latin typeface="Roboto Light"/>
              <a:ea typeface="Roboto Light"/>
              <a:cs typeface="Roboto Light"/>
              <a:sym typeface="Roboto Light"/>
            </a:endParaRPr>
          </a:p>
        </p:txBody>
      </p:sp>
      <p:sp>
        <p:nvSpPr>
          <p:cNvPr id="2687" name="Google Shape;2687;p152"/>
          <p:cNvSpPr/>
          <p:nvPr/>
        </p:nvSpPr>
        <p:spPr>
          <a:xfrm>
            <a:off x="2806119" y="421502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D</a:t>
            </a:r>
            <a:endParaRPr sz="3600">
              <a:latin typeface="Roboto Light"/>
              <a:ea typeface="Roboto Light"/>
              <a:cs typeface="Roboto Light"/>
              <a:sym typeface="Roboto Light"/>
            </a:endParaRPr>
          </a:p>
        </p:txBody>
      </p:sp>
      <p:sp>
        <p:nvSpPr>
          <p:cNvPr id="2688" name="Google Shape;2688;p152"/>
          <p:cNvSpPr/>
          <p:nvPr/>
        </p:nvSpPr>
        <p:spPr>
          <a:xfrm>
            <a:off x="3556576" y="421502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E</a:t>
            </a:r>
            <a:endParaRPr sz="3600">
              <a:latin typeface="Roboto Light"/>
              <a:ea typeface="Roboto Light"/>
              <a:cs typeface="Roboto Light"/>
              <a:sym typeface="Roboto Light"/>
            </a:endParaRPr>
          </a:p>
        </p:txBody>
      </p:sp>
      <p:sp>
        <p:nvSpPr>
          <p:cNvPr id="2689" name="Google Shape;2689;p152"/>
          <p:cNvSpPr/>
          <p:nvPr/>
        </p:nvSpPr>
        <p:spPr>
          <a:xfrm>
            <a:off x="4307032" y="421502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F</a:t>
            </a:r>
            <a:endParaRPr sz="3600">
              <a:latin typeface="Roboto Light"/>
              <a:ea typeface="Roboto Light"/>
              <a:cs typeface="Roboto Light"/>
              <a:sym typeface="Roboto Light"/>
            </a:endParaRPr>
          </a:p>
        </p:txBody>
      </p:sp>
      <p:sp>
        <p:nvSpPr>
          <p:cNvPr id="2690" name="Google Shape;2690;p152"/>
          <p:cNvSpPr/>
          <p:nvPr/>
        </p:nvSpPr>
        <p:spPr>
          <a:xfrm>
            <a:off x="5057489" y="421502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G</a:t>
            </a:r>
            <a:endParaRPr sz="3600">
              <a:latin typeface="Roboto Light"/>
              <a:ea typeface="Roboto Light"/>
              <a:cs typeface="Roboto Light"/>
              <a:sym typeface="Roboto Light"/>
            </a:endParaRPr>
          </a:p>
        </p:txBody>
      </p:sp>
      <p:sp>
        <p:nvSpPr>
          <p:cNvPr id="2691" name="Google Shape;2691;p152"/>
          <p:cNvSpPr/>
          <p:nvPr/>
        </p:nvSpPr>
        <p:spPr>
          <a:xfrm>
            <a:off x="5807945" y="421502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H</a:t>
            </a:r>
            <a:endParaRPr sz="3600">
              <a:latin typeface="Roboto Light"/>
              <a:ea typeface="Roboto Light"/>
              <a:cs typeface="Roboto Light"/>
              <a:sym typeface="Roboto Light"/>
            </a:endParaRPr>
          </a:p>
        </p:txBody>
      </p:sp>
      <p:sp>
        <p:nvSpPr>
          <p:cNvPr id="2692" name="Google Shape;2692;p152"/>
          <p:cNvSpPr/>
          <p:nvPr/>
        </p:nvSpPr>
        <p:spPr>
          <a:xfrm>
            <a:off x="6558402" y="421502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I</a:t>
            </a:r>
            <a:endParaRPr sz="3600">
              <a:latin typeface="Roboto Light"/>
              <a:ea typeface="Roboto Light"/>
              <a:cs typeface="Roboto Light"/>
              <a:sym typeface="Roboto Light"/>
            </a:endParaRPr>
          </a:p>
        </p:txBody>
      </p:sp>
      <p:sp>
        <p:nvSpPr>
          <p:cNvPr id="2693" name="Google Shape;2693;p152"/>
          <p:cNvSpPr/>
          <p:nvPr/>
        </p:nvSpPr>
        <p:spPr>
          <a:xfrm>
            <a:off x="7308858" y="421502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J</a:t>
            </a:r>
            <a:endParaRPr sz="3600">
              <a:latin typeface="Roboto Light"/>
              <a:ea typeface="Roboto Light"/>
              <a:cs typeface="Roboto Light"/>
              <a:sym typeface="Roboto Light"/>
            </a:endParaRPr>
          </a:p>
        </p:txBody>
      </p:sp>
      <p:sp>
        <p:nvSpPr>
          <p:cNvPr id="2694" name="Google Shape;2694;p152"/>
          <p:cNvSpPr txBox="1"/>
          <p:nvPr/>
        </p:nvSpPr>
        <p:spPr>
          <a:xfrm>
            <a:off x="7014850" y="2478377"/>
            <a:ext cx="1044300" cy="387300"/>
          </a:xfrm>
          <a:prstGeom prst="rect">
            <a:avLst/>
          </a:prstGeom>
          <a:solidFill>
            <a:srgbClr val="FAF5AC"/>
          </a:solidFill>
          <a:ln>
            <a:noFill/>
          </a:ln>
        </p:spPr>
        <p:txBody>
          <a:bodyPr spcFirstLastPara="1" wrap="square" lIns="91425" tIns="45700"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Key = 2</a:t>
            </a:r>
            <a:endParaRPr sz="1800">
              <a:latin typeface="Roboto"/>
              <a:ea typeface="Roboto"/>
              <a:cs typeface="Roboto"/>
              <a:sym typeface="Roboto"/>
            </a:endParaRPr>
          </a:p>
        </p:txBody>
      </p:sp>
      <p:sp>
        <p:nvSpPr>
          <p:cNvPr id="2695" name="Google Shape;2695;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Stream and Substitution Ciphers</a:t>
            </a:r>
            <a:endParaRPr>
              <a:solidFill>
                <a:srgbClr val="FFFFFF"/>
              </a:solidFill>
            </a:endParaRPr>
          </a:p>
        </p:txBody>
      </p:sp>
      <p:sp>
        <p:nvSpPr>
          <p:cNvPr id="2696" name="Google Shape;2696;p15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One prominent stream cipher is the </a:t>
            </a:r>
            <a:r>
              <a:rPr lang="en" b="1">
                <a:solidFill>
                  <a:srgbClr val="FFFFFF"/>
                </a:solidFill>
              </a:rPr>
              <a:t>substitution cipher</a:t>
            </a:r>
            <a:r>
              <a:rPr lang="en">
                <a:solidFill>
                  <a:srgbClr val="FFFFFF"/>
                </a:solidFill>
              </a:rPr>
              <a:t>.</a:t>
            </a:r>
            <a:endParaRPr>
              <a:solidFill>
                <a:srgbClr val="FFFFFF"/>
              </a:solidFill>
            </a:endParaRPr>
          </a:p>
          <a:p>
            <a:pPr marL="320040" lvl="0" indent="-193040" algn="l" rtl="0">
              <a:lnSpc>
                <a:spcPct val="115000"/>
              </a:lnSpc>
              <a:spcBef>
                <a:spcPts val="800"/>
              </a:spcBef>
              <a:spcAft>
                <a:spcPts val="0"/>
              </a:spcAft>
              <a:buClr>
                <a:srgbClr val="FFFFFF"/>
              </a:buClr>
              <a:buSzPts val="1600"/>
              <a:buFont typeface="Roboto"/>
              <a:buChar char="●"/>
            </a:pPr>
            <a:r>
              <a:rPr lang="en" sz="1600">
                <a:solidFill>
                  <a:srgbClr val="FFFFFF"/>
                </a:solidFill>
              </a:rPr>
              <a:t>Substitution ciphers substitute out old values for new values of input message. </a:t>
            </a:r>
            <a:endParaRPr sz="1600">
              <a:solidFill>
                <a:srgbClr val="FFFFFF"/>
              </a:solidFill>
            </a:endParaRPr>
          </a:p>
          <a:p>
            <a:pPr marL="320040" lvl="0" indent="-193040" algn="l" rtl="0">
              <a:lnSpc>
                <a:spcPct val="115000"/>
              </a:lnSpc>
              <a:spcBef>
                <a:spcPts val="400"/>
              </a:spcBef>
              <a:spcAft>
                <a:spcPts val="0"/>
              </a:spcAft>
              <a:buClr>
                <a:srgbClr val="FFFFFF"/>
              </a:buClr>
              <a:buSzPts val="1600"/>
              <a:buFont typeface="Roboto"/>
              <a:buChar char="●"/>
            </a:pPr>
            <a:r>
              <a:rPr lang="en" sz="1600">
                <a:solidFill>
                  <a:srgbClr val="FFFFFF"/>
                </a:solidFill>
              </a:rPr>
              <a:t>The Caesar and Enigma cipher are examples. </a:t>
            </a:r>
            <a:endParaRPr sz="1600">
              <a:solidFill>
                <a:srgbClr val="FFFFFF"/>
              </a:solidFill>
            </a:endParaRPr>
          </a:p>
          <a:p>
            <a:pPr marL="0" lvl="0" indent="0" algn="l" rtl="0">
              <a:lnSpc>
                <a:spcPct val="115000"/>
              </a:lnSpc>
              <a:spcBef>
                <a:spcPts val="800"/>
              </a:spcBef>
              <a:spcAft>
                <a:spcPts val="1000"/>
              </a:spcAft>
              <a:buClr>
                <a:schemeClr val="dk1"/>
              </a:buClr>
              <a:buSzPts val="1100"/>
              <a:buFont typeface="Arial"/>
              <a:buNone/>
            </a:pPr>
            <a:r>
              <a:rPr lang="en" sz="1600">
                <a:solidFill>
                  <a:srgbClr val="FFFFFF"/>
                </a:solidFill>
              </a:rPr>
              <a:t>While substitution alone doesn’t provide strong encryption, when combined with other techniques it can provide strong, fast encryption. </a:t>
            </a:r>
            <a:endParaRPr sz="1600">
              <a:solidFill>
                <a:srgbClr val="FFFFFF"/>
              </a:solidFill>
            </a:endParaRPr>
          </a:p>
        </p:txBody>
      </p:sp>
      <p:sp>
        <p:nvSpPr>
          <p:cNvPr id="2697" name="Google Shape;2697;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46</a:t>
            </a:fld>
            <a:endParaRPr>
              <a:solidFill>
                <a:srgbClr val="FFFFFF"/>
              </a:solidFill>
            </a:endParaRPr>
          </a:p>
        </p:txBody>
      </p:sp>
      <p:cxnSp>
        <p:nvCxnSpPr>
          <p:cNvPr id="2698" name="Google Shape;2698;p152"/>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grpSp>
        <p:nvGrpSpPr>
          <p:cNvPr id="2699" name="Google Shape;2699;p152"/>
          <p:cNvGrpSpPr/>
          <p:nvPr/>
        </p:nvGrpSpPr>
        <p:grpSpPr>
          <a:xfrm>
            <a:off x="554750" y="2536650"/>
            <a:ext cx="1251900" cy="1678375"/>
            <a:chOff x="640500" y="1308450"/>
            <a:chExt cx="1251900" cy="1678375"/>
          </a:xfrm>
        </p:grpSpPr>
        <p:sp>
          <p:nvSpPr>
            <p:cNvPr id="2700" name="Google Shape;2700;p152"/>
            <p:cNvSpPr txBox="1"/>
            <p:nvPr/>
          </p:nvSpPr>
          <p:spPr>
            <a:xfrm>
              <a:off x="640500" y="1308450"/>
              <a:ext cx="12519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Original</a:t>
              </a:r>
              <a:endParaRPr b="1">
                <a:solidFill>
                  <a:srgbClr val="FFFFFF"/>
                </a:solidFill>
                <a:latin typeface="Roboto"/>
                <a:ea typeface="Roboto"/>
                <a:cs typeface="Roboto"/>
                <a:sym typeface="Roboto"/>
              </a:endParaRPr>
            </a:p>
          </p:txBody>
        </p:sp>
        <p:sp>
          <p:nvSpPr>
            <p:cNvPr id="2701" name="Google Shape;2701;p152"/>
            <p:cNvSpPr txBox="1"/>
            <p:nvPr/>
          </p:nvSpPr>
          <p:spPr>
            <a:xfrm>
              <a:off x="640500" y="2634025"/>
              <a:ext cx="1116000" cy="35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Encoded</a:t>
              </a:r>
              <a:endParaRPr b="1">
                <a:solidFill>
                  <a:srgbClr val="FFFFFF"/>
                </a:solidFill>
                <a:latin typeface="Roboto"/>
                <a:ea typeface="Roboto"/>
                <a:cs typeface="Roboto"/>
                <a:sym typeface="Roboto"/>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05"/>
        <p:cNvGrpSpPr/>
        <p:nvPr/>
      </p:nvGrpSpPr>
      <p:grpSpPr>
        <a:xfrm>
          <a:off x="0" y="0"/>
          <a:ext cx="0" cy="0"/>
          <a:chOff x="0" y="0"/>
          <a:chExt cx="0" cy="0"/>
        </a:xfrm>
      </p:grpSpPr>
      <p:sp>
        <p:nvSpPr>
          <p:cNvPr id="2706" name="Google Shape;2706;p153"/>
          <p:cNvSpPr txBox="1">
            <a:spLocks noGrp="1"/>
          </p:cNvSpPr>
          <p:nvPr>
            <p:ph type="title"/>
          </p:nvPr>
        </p:nvSpPr>
        <p:spPr>
          <a:xfrm>
            <a:off x="2959950" y="1397475"/>
            <a:ext cx="5784000" cy="260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200"/>
              <a:t>Block ciphers</a:t>
            </a:r>
            <a:r>
              <a:rPr lang="en" sz="3200">
                <a:latin typeface="Roboto Light"/>
                <a:ea typeface="Roboto Light"/>
                <a:cs typeface="Roboto Light"/>
                <a:sym typeface="Roboto Light"/>
              </a:rPr>
              <a:t> apply their algorithm to chunks of characters. </a:t>
            </a:r>
            <a:endParaRPr sz="3200">
              <a:latin typeface="Roboto Light"/>
              <a:ea typeface="Roboto Light"/>
              <a:cs typeface="Roboto Light"/>
              <a:sym typeface="Roboto Light"/>
            </a:endParaRPr>
          </a:p>
        </p:txBody>
      </p:sp>
      <p:sp>
        <p:nvSpPr>
          <p:cNvPr id="2707" name="Google Shape;2707;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pic>
        <p:nvPicPr>
          <p:cNvPr id="2708" name="Google Shape;2708;p153"/>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12"/>
        <p:cNvGrpSpPr/>
        <p:nvPr/>
      </p:nvGrpSpPr>
      <p:grpSpPr>
        <a:xfrm>
          <a:off x="0" y="0"/>
          <a:ext cx="0" cy="0"/>
          <a:chOff x="0" y="0"/>
          <a:chExt cx="0" cy="0"/>
        </a:xfrm>
      </p:grpSpPr>
      <p:sp>
        <p:nvSpPr>
          <p:cNvPr id="2713" name="Google Shape;2713;p154"/>
          <p:cNvSpPr/>
          <p:nvPr/>
        </p:nvSpPr>
        <p:spPr>
          <a:xfrm>
            <a:off x="-12300" y="0"/>
            <a:ext cx="9168600" cy="5143500"/>
          </a:xfrm>
          <a:prstGeom prst="rect">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54"/>
          <p:cNvSpPr/>
          <p:nvPr/>
        </p:nvSpPr>
        <p:spPr>
          <a:xfrm>
            <a:off x="880400" y="1713125"/>
            <a:ext cx="7201500" cy="1232700"/>
          </a:xfrm>
          <a:prstGeom prst="roundRect">
            <a:avLst>
              <a:gd name="adj" fmla="val 6491"/>
            </a:avLst>
          </a:prstGeom>
          <a:solidFill>
            <a:srgbClr val="FFFFFF">
              <a:alpha val="212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9ED342"/>
              </a:solidFill>
              <a:latin typeface="Roboto Medium"/>
              <a:ea typeface="Roboto Medium"/>
              <a:cs typeface="Roboto Medium"/>
              <a:sym typeface="Roboto Medium"/>
            </a:endParaRPr>
          </a:p>
        </p:txBody>
      </p:sp>
      <p:sp>
        <p:nvSpPr>
          <p:cNvPr id="2715" name="Google Shape;2715;p154"/>
          <p:cNvSpPr/>
          <p:nvPr/>
        </p:nvSpPr>
        <p:spPr>
          <a:xfrm>
            <a:off x="478550" y="339877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1</a:t>
            </a:r>
            <a:endParaRPr sz="3600">
              <a:latin typeface="Roboto Light"/>
              <a:ea typeface="Roboto Light"/>
              <a:cs typeface="Roboto Light"/>
              <a:sym typeface="Roboto Light"/>
            </a:endParaRPr>
          </a:p>
        </p:txBody>
      </p:sp>
      <p:sp>
        <p:nvSpPr>
          <p:cNvPr id="2716" name="Google Shape;2716;p154"/>
          <p:cNvSpPr/>
          <p:nvPr/>
        </p:nvSpPr>
        <p:spPr>
          <a:xfrm>
            <a:off x="1229006" y="339877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2</a:t>
            </a:r>
            <a:endParaRPr sz="3600">
              <a:latin typeface="Roboto Light"/>
              <a:ea typeface="Roboto Light"/>
              <a:cs typeface="Roboto Light"/>
              <a:sym typeface="Roboto Light"/>
            </a:endParaRPr>
          </a:p>
        </p:txBody>
      </p:sp>
      <p:sp>
        <p:nvSpPr>
          <p:cNvPr id="2717" name="Google Shape;2717;p154"/>
          <p:cNvSpPr/>
          <p:nvPr/>
        </p:nvSpPr>
        <p:spPr>
          <a:xfrm>
            <a:off x="1979463" y="339877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3</a:t>
            </a:r>
            <a:endParaRPr sz="3600">
              <a:latin typeface="Roboto Light"/>
              <a:ea typeface="Roboto Light"/>
              <a:cs typeface="Roboto Light"/>
              <a:sym typeface="Roboto Light"/>
            </a:endParaRPr>
          </a:p>
        </p:txBody>
      </p:sp>
      <p:sp>
        <p:nvSpPr>
          <p:cNvPr id="2718" name="Google Shape;2718;p154"/>
          <p:cNvSpPr/>
          <p:nvPr/>
        </p:nvSpPr>
        <p:spPr>
          <a:xfrm>
            <a:off x="478550" y="402937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3</a:t>
            </a:r>
            <a:endParaRPr sz="3600">
              <a:latin typeface="Roboto Light"/>
              <a:ea typeface="Roboto Light"/>
              <a:cs typeface="Roboto Light"/>
              <a:sym typeface="Roboto Light"/>
            </a:endParaRPr>
          </a:p>
        </p:txBody>
      </p:sp>
      <p:sp>
        <p:nvSpPr>
          <p:cNvPr id="2719" name="Google Shape;2719;p154"/>
          <p:cNvSpPr/>
          <p:nvPr/>
        </p:nvSpPr>
        <p:spPr>
          <a:xfrm>
            <a:off x="1229006" y="402937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1</a:t>
            </a:r>
            <a:endParaRPr sz="3600">
              <a:latin typeface="Roboto Light"/>
              <a:ea typeface="Roboto Light"/>
              <a:cs typeface="Roboto Light"/>
              <a:sym typeface="Roboto Light"/>
            </a:endParaRPr>
          </a:p>
        </p:txBody>
      </p:sp>
      <p:sp>
        <p:nvSpPr>
          <p:cNvPr id="2720" name="Google Shape;2720;p154"/>
          <p:cNvSpPr/>
          <p:nvPr/>
        </p:nvSpPr>
        <p:spPr>
          <a:xfrm>
            <a:off x="1979463" y="402937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2</a:t>
            </a:r>
            <a:endParaRPr sz="3600">
              <a:latin typeface="Roboto Light"/>
              <a:ea typeface="Roboto Light"/>
              <a:cs typeface="Roboto Light"/>
              <a:sym typeface="Roboto Light"/>
            </a:endParaRPr>
          </a:p>
        </p:txBody>
      </p:sp>
      <p:sp>
        <p:nvSpPr>
          <p:cNvPr id="2721" name="Google Shape;2721;p154"/>
          <p:cNvSpPr/>
          <p:nvPr/>
        </p:nvSpPr>
        <p:spPr>
          <a:xfrm>
            <a:off x="4329469" y="402937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L</a:t>
            </a:r>
            <a:endParaRPr sz="3600">
              <a:latin typeface="Roboto Light"/>
              <a:ea typeface="Roboto Light"/>
              <a:cs typeface="Roboto Light"/>
              <a:sym typeface="Roboto Light"/>
            </a:endParaRPr>
          </a:p>
        </p:txBody>
      </p:sp>
      <p:sp>
        <p:nvSpPr>
          <p:cNvPr id="2722" name="Google Shape;2722;p154"/>
          <p:cNvSpPr/>
          <p:nvPr/>
        </p:nvSpPr>
        <p:spPr>
          <a:xfrm>
            <a:off x="5079926" y="402937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H</a:t>
            </a:r>
            <a:endParaRPr sz="3600">
              <a:latin typeface="Roboto Light"/>
              <a:ea typeface="Roboto Light"/>
              <a:cs typeface="Roboto Light"/>
              <a:sym typeface="Roboto Light"/>
            </a:endParaRPr>
          </a:p>
        </p:txBody>
      </p:sp>
      <p:sp>
        <p:nvSpPr>
          <p:cNvPr id="2723" name="Google Shape;2723;p154"/>
          <p:cNvSpPr/>
          <p:nvPr/>
        </p:nvSpPr>
        <p:spPr>
          <a:xfrm>
            <a:off x="5830382" y="402937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E</a:t>
            </a:r>
            <a:endParaRPr sz="3600">
              <a:latin typeface="Roboto Light"/>
              <a:ea typeface="Roboto Light"/>
              <a:cs typeface="Roboto Light"/>
              <a:sym typeface="Roboto Light"/>
            </a:endParaRPr>
          </a:p>
        </p:txBody>
      </p:sp>
      <p:sp>
        <p:nvSpPr>
          <p:cNvPr id="2724" name="Google Shape;2724;p154"/>
          <p:cNvSpPr/>
          <p:nvPr/>
        </p:nvSpPr>
        <p:spPr>
          <a:xfrm>
            <a:off x="6580839" y="402937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a:t>
            </a:r>
            <a:endParaRPr sz="3600">
              <a:latin typeface="Roboto Light"/>
              <a:ea typeface="Roboto Light"/>
              <a:cs typeface="Roboto Light"/>
              <a:sym typeface="Roboto Light"/>
            </a:endParaRPr>
          </a:p>
        </p:txBody>
      </p:sp>
      <p:sp>
        <p:nvSpPr>
          <p:cNvPr id="2725" name="Google Shape;2725;p154"/>
          <p:cNvSpPr/>
          <p:nvPr/>
        </p:nvSpPr>
        <p:spPr>
          <a:xfrm>
            <a:off x="7331295" y="402937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L</a:t>
            </a:r>
            <a:endParaRPr sz="3600">
              <a:latin typeface="Roboto Light"/>
              <a:ea typeface="Roboto Light"/>
              <a:cs typeface="Roboto Light"/>
              <a:sym typeface="Roboto Light"/>
            </a:endParaRPr>
          </a:p>
        </p:txBody>
      </p:sp>
      <p:sp>
        <p:nvSpPr>
          <p:cNvPr id="2726" name="Google Shape;2726;p154"/>
          <p:cNvSpPr/>
          <p:nvPr/>
        </p:nvSpPr>
        <p:spPr>
          <a:xfrm>
            <a:off x="8081752" y="4029377"/>
            <a:ext cx="750300" cy="630600"/>
          </a:xfrm>
          <a:prstGeom prst="rect">
            <a:avLst/>
          </a:prstGeom>
          <a:solidFill>
            <a:srgbClr val="CFE2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O</a:t>
            </a:r>
            <a:endParaRPr sz="3600">
              <a:latin typeface="Roboto Light"/>
              <a:ea typeface="Roboto Light"/>
              <a:cs typeface="Roboto Light"/>
              <a:sym typeface="Roboto Light"/>
            </a:endParaRPr>
          </a:p>
        </p:txBody>
      </p:sp>
      <p:sp>
        <p:nvSpPr>
          <p:cNvPr id="2727" name="Google Shape;2727;p154"/>
          <p:cNvSpPr txBox="1"/>
          <p:nvPr/>
        </p:nvSpPr>
        <p:spPr>
          <a:xfrm>
            <a:off x="478550" y="2974727"/>
            <a:ext cx="1044300" cy="387300"/>
          </a:xfrm>
          <a:prstGeom prst="rect">
            <a:avLst/>
          </a:prstGeom>
          <a:solidFill>
            <a:srgbClr val="FAF5AC"/>
          </a:solidFill>
          <a:ln>
            <a:noFill/>
          </a:ln>
        </p:spPr>
        <p:txBody>
          <a:bodyPr spcFirstLastPara="1" wrap="square" lIns="91425" tIns="45700" rIns="91425" bIns="91425" anchor="t" anchorCtr="0">
            <a:noAutofit/>
          </a:bodyPr>
          <a:lstStyle/>
          <a:p>
            <a:pPr marL="0" lvl="0" indent="0" algn="ctr" rtl="0">
              <a:spcBef>
                <a:spcPts val="0"/>
              </a:spcBef>
              <a:spcAft>
                <a:spcPts val="0"/>
              </a:spcAft>
              <a:buNone/>
            </a:pPr>
            <a:r>
              <a:rPr lang="en" sz="1800">
                <a:latin typeface="Roboto"/>
                <a:ea typeface="Roboto"/>
                <a:cs typeface="Roboto"/>
                <a:sym typeface="Roboto"/>
              </a:rPr>
              <a:t>Key = </a:t>
            </a:r>
            <a:endParaRPr sz="1800">
              <a:latin typeface="Roboto"/>
              <a:ea typeface="Roboto"/>
              <a:cs typeface="Roboto"/>
              <a:sym typeface="Roboto"/>
            </a:endParaRPr>
          </a:p>
        </p:txBody>
      </p:sp>
      <p:sp>
        <p:nvSpPr>
          <p:cNvPr id="2728" name="Google Shape;2728;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Block and Transposition Ciphers</a:t>
            </a:r>
            <a:endParaRPr>
              <a:solidFill>
                <a:srgbClr val="FFFFFF"/>
              </a:solidFill>
            </a:endParaRPr>
          </a:p>
        </p:txBody>
      </p:sp>
      <p:sp>
        <p:nvSpPr>
          <p:cNvPr id="2729" name="Google Shape;2729;p1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One prominent block cipher is the </a:t>
            </a:r>
            <a:r>
              <a:rPr lang="en" b="1">
                <a:solidFill>
                  <a:srgbClr val="FFFFFF"/>
                </a:solidFill>
              </a:rPr>
              <a:t>transposition cipher</a:t>
            </a:r>
            <a:r>
              <a:rPr lang="en">
                <a:solidFill>
                  <a:srgbClr val="FFFFFF"/>
                </a:solidFill>
              </a:rPr>
              <a:t>.</a:t>
            </a:r>
            <a:endParaRPr>
              <a:solidFill>
                <a:srgbClr val="FFFFFF"/>
              </a:solidFill>
            </a:endParaRPr>
          </a:p>
          <a:p>
            <a:pPr marL="457200" lvl="0" indent="-317500" algn="l" rtl="0">
              <a:lnSpc>
                <a:spcPct val="115000"/>
              </a:lnSpc>
              <a:spcBef>
                <a:spcPts val="800"/>
              </a:spcBef>
              <a:spcAft>
                <a:spcPts val="0"/>
              </a:spcAft>
              <a:buClr>
                <a:srgbClr val="FFFFFF"/>
              </a:buClr>
              <a:buSzPts val="1400"/>
              <a:buChar char="●"/>
            </a:pPr>
            <a:r>
              <a:rPr lang="en" sz="1400">
                <a:solidFill>
                  <a:srgbClr val="FFFFFF"/>
                </a:solidFill>
              </a:rPr>
              <a:t>Transposition ciphers break an input message into equal-sized blocks </a:t>
            </a:r>
            <a:br>
              <a:rPr lang="en" sz="1400">
                <a:solidFill>
                  <a:srgbClr val="FFFFFF"/>
                </a:solidFill>
              </a:rPr>
            </a:br>
            <a:r>
              <a:rPr lang="en" sz="1400">
                <a:solidFill>
                  <a:srgbClr val="FFFFFF"/>
                </a:solidFill>
              </a:rPr>
              <a:t>and rearrange the letters of each block.  </a:t>
            </a:r>
            <a:endParaRPr sz="1400">
              <a:solidFill>
                <a:srgbClr val="FFFFFF"/>
              </a:solidFill>
            </a:endParaRPr>
          </a:p>
          <a:p>
            <a:pPr marL="0" lvl="0" indent="0" algn="l" rtl="0">
              <a:spcBef>
                <a:spcPts val="800"/>
              </a:spcBef>
              <a:spcAft>
                <a:spcPts val="0"/>
              </a:spcAft>
              <a:buClr>
                <a:schemeClr val="dk1"/>
              </a:buClr>
              <a:buSzPts val="1100"/>
              <a:buFont typeface="Arial"/>
              <a:buNone/>
            </a:pPr>
            <a:endParaRPr sz="1400">
              <a:solidFill>
                <a:srgbClr val="FFFFFF"/>
              </a:solidFill>
            </a:endParaRPr>
          </a:p>
          <a:p>
            <a:pPr marL="0" lvl="0" indent="0" algn="l" rtl="0">
              <a:spcBef>
                <a:spcPts val="800"/>
              </a:spcBef>
              <a:spcAft>
                <a:spcPts val="800"/>
              </a:spcAft>
              <a:buNone/>
            </a:pPr>
            <a:r>
              <a:rPr lang="en">
                <a:solidFill>
                  <a:srgbClr val="FFFFFF"/>
                </a:solidFill>
              </a:rPr>
              <a:t> </a:t>
            </a:r>
            <a:endParaRPr>
              <a:solidFill>
                <a:srgbClr val="FFFFFF"/>
              </a:solidFill>
            </a:endParaRPr>
          </a:p>
        </p:txBody>
      </p:sp>
      <p:sp>
        <p:nvSpPr>
          <p:cNvPr id="2730" name="Google Shape;2730;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48</a:t>
            </a:fld>
            <a:endParaRPr>
              <a:solidFill>
                <a:srgbClr val="FFFFFF"/>
              </a:solidFill>
            </a:endParaRPr>
          </a:p>
        </p:txBody>
      </p:sp>
      <p:sp>
        <p:nvSpPr>
          <p:cNvPr id="2731" name="Google Shape;2731;p154"/>
          <p:cNvSpPr txBox="1"/>
          <p:nvPr/>
        </p:nvSpPr>
        <p:spPr>
          <a:xfrm>
            <a:off x="880400" y="1825325"/>
            <a:ext cx="7124100" cy="1029000"/>
          </a:xfrm>
          <a:prstGeom prst="rect">
            <a:avLst/>
          </a:prstGeom>
          <a:noFill/>
          <a:ln>
            <a:noFill/>
          </a:ln>
        </p:spPr>
        <p:txBody>
          <a:bodyPr spcFirstLastPara="1" wrap="square" lIns="0" tIns="0" rIns="0" bIns="0" anchor="ctr" anchorCtr="0">
            <a:noAutofit/>
          </a:bodyPr>
          <a:lstStyle/>
          <a:p>
            <a:pPr marL="571500" lvl="0" indent="-146050" algn="l" rtl="0">
              <a:spcBef>
                <a:spcPts val="0"/>
              </a:spcBef>
              <a:spcAft>
                <a:spcPts val="0"/>
              </a:spcAft>
              <a:buClr>
                <a:srgbClr val="FFFFFF"/>
              </a:buClr>
              <a:buSzPts val="1400"/>
              <a:buFont typeface="Roboto"/>
              <a:buAutoNum type="arabicPeriod"/>
            </a:pPr>
            <a:r>
              <a:rPr lang="en">
                <a:solidFill>
                  <a:srgbClr val="FFFFFF"/>
                </a:solidFill>
                <a:latin typeface="Roboto"/>
                <a:ea typeface="Roboto"/>
                <a:cs typeface="Roboto"/>
                <a:sym typeface="Roboto"/>
              </a:rPr>
              <a:t>Break the message into blocks of three characters.</a:t>
            </a:r>
            <a:endParaRPr>
              <a:solidFill>
                <a:srgbClr val="FFFFFF"/>
              </a:solidFill>
              <a:latin typeface="Roboto"/>
              <a:ea typeface="Roboto"/>
              <a:cs typeface="Roboto"/>
              <a:sym typeface="Roboto"/>
            </a:endParaRPr>
          </a:p>
          <a:p>
            <a:pPr marL="571500" lvl="0" indent="-146050" algn="l" rtl="0">
              <a:spcBef>
                <a:spcPts val="1000"/>
              </a:spcBef>
              <a:spcAft>
                <a:spcPts val="0"/>
              </a:spcAft>
              <a:buClr>
                <a:srgbClr val="FFFFFF"/>
              </a:buClr>
              <a:buSzPts val="1400"/>
              <a:buFont typeface="Roboto"/>
              <a:buAutoNum type="arabicPeriod"/>
            </a:pPr>
            <a:r>
              <a:rPr lang="en">
                <a:solidFill>
                  <a:srgbClr val="FFFFFF"/>
                </a:solidFill>
                <a:latin typeface="Roboto"/>
                <a:ea typeface="Roboto"/>
                <a:cs typeface="Roboto"/>
                <a:sym typeface="Roboto"/>
              </a:rPr>
              <a:t>Replace the first, second, and third character of each block with the third , first, and second character.</a:t>
            </a:r>
            <a:endParaRPr>
              <a:solidFill>
                <a:srgbClr val="FFFFFF"/>
              </a:solidFill>
              <a:latin typeface="Roboto"/>
              <a:ea typeface="Roboto"/>
              <a:cs typeface="Roboto"/>
              <a:sym typeface="Roboto"/>
            </a:endParaRPr>
          </a:p>
          <a:p>
            <a:pPr marL="571500" lvl="0" indent="-146050" algn="l" rtl="0">
              <a:spcBef>
                <a:spcPts val="1000"/>
              </a:spcBef>
              <a:spcAft>
                <a:spcPts val="0"/>
              </a:spcAft>
              <a:buClr>
                <a:srgbClr val="FFFFFF"/>
              </a:buClr>
              <a:buSzPts val="1400"/>
              <a:buFont typeface="Roboto"/>
              <a:buAutoNum type="arabicPeriod"/>
            </a:pPr>
            <a:r>
              <a:rPr lang="en">
                <a:solidFill>
                  <a:srgbClr val="FFFFFF"/>
                </a:solidFill>
                <a:latin typeface="Roboto"/>
                <a:ea typeface="Roboto"/>
                <a:cs typeface="Roboto"/>
                <a:sym typeface="Roboto"/>
              </a:rPr>
              <a:t>Combine rearranged text.</a:t>
            </a:r>
            <a:endParaRPr>
              <a:solidFill>
                <a:srgbClr val="FFFFFF"/>
              </a:solidFill>
              <a:latin typeface="Roboto"/>
              <a:ea typeface="Roboto"/>
              <a:cs typeface="Roboto"/>
              <a:sym typeface="Roboto"/>
            </a:endParaRPr>
          </a:p>
        </p:txBody>
      </p:sp>
      <p:sp>
        <p:nvSpPr>
          <p:cNvPr id="2732" name="Google Shape;2732;p154"/>
          <p:cNvSpPr/>
          <p:nvPr/>
        </p:nvSpPr>
        <p:spPr>
          <a:xfrm>
            <a:off x="4329469" y="33900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H</a:t>
            </a:r>
            <a:endParaRPr sz="3600">
              <a:latin typeface="Roboto Light"/>
              <a:ea typeface="Roboto Light"/>
              <a:cs typeface="Roboto Light"/>
              <a:sym typeface="Roboto Light"/>
            </a:endParaRPr>
          </a:p>
        </p:txBody>
      </p:sp>
      <p:sp>
        <p:nvSpPr>
          <p:cNvPr id="2733" name="Google Shape;2733;p154"/>
          <p:cNvSpPr/>
          <p:nvPr/>
        </p:nvSpPr>
        <p:spPr>
          <a:xfrm>
            <a:off x="5079926" y="33900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E</a:t>
            </a:r>
            <a:endParaRPr sz="3600">
              <a:latin typeface="Roboto Light"/>
              <a:ea typeface="Roboto Light"/>
              <a:cs typeface="Roboto Light"/>
              <a:sym typeface="Roboto Light"/>
            </a:endParaRPr>
          </a:p>
        </p:txBody>
      </p:sp>
      <p:sp>
        <p:nvSpPr>
          <p:cNvPr id="2734" name="Google Shape;2734;p154"/>
          <p:cNvSpPr/>
          <p:nvPr/>
        </p:nvSpPr>
        <p:spPr>
          <a:xfrm>
            <a:off x="5830382" y="33900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L</a:t>
            </a:r>
            <a:endParaRPr sz="3600">
              <a:latin typeface="Roboto Light"/>
              <a:ea typeface="Roboto Light"/>
              <a:cs typeface="Roboto Light"/>
              <a:sym typeface="Roboto Light"/>
            </a:endParaRPr>
          </a:p>
        </p:txBody>
      </p:sp>
      <p:sp>
        <p:nvSpPr>
          <p:cNvPr id="2735" name="Google Shape;2735;p154"/>
          <p:cNvSpPr/>
          <p:nvPr/>
        </p:nvSpPr>
        <p:spPr>
          <a:xfrm>
            <a:off x="6580839" y="33900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L</a:t>
            </a:r>
            <a:endParaRPr sz="3600">
              <a:latin typeface="Roboto Light"/>
              <a:ea typeface="Roboto Light"/>
              <a:cs typeface="Roboto Light"/>
              <a:sym typeface="Roboto Light"/>
            </a:endParaRPr>
          </a:p>
        </p:txBody>
      </p:sp>
      <p:sp>
        <p:nvSpPr>
          <p:cNvPr id="2736" name="Google Shape;2736;p154"/>
          <p:cNvSpPr/>
          <p:nvPr/>
        </p:nvSpPr>
        <p:spPr>
          <a:xfrm>
            <a:off x="7331295" y="33900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O</a:t>
            </a:r>
            <a:endParaRPr sz="3600">
              <a:latin typeface="Roboto Light"/>
              <a:ea typeface="Roboto Light"/>
              <a:cs typeface="Roboto Light"/>
              <a:sym typeface="Roboto Light"/>
            </a:endParaRPr>
          </a:p>
        </p:txBody>
      </p:sp>
      <p:sp>
        <p:nvSpPr>
          <p:cNvPr id="2737" name="Google Shape;2737;p154"/>
          <p:cNvSpPr/>
          <p:nvPr/>
        </p:nvSpPr>
        <p:spPr>
          <a:xfrm>
            <a:off x="8081752" y="3390027"/>
            <a:ext cx="750300" cy="630600"/>
          </a:xfrm>
          <a:prstGeom prst="rect">
            <a:avLst/>
          </a:prstGeom>
          <a:solidFill>
            <a:srgbClr val="F3F3F3"/>
          </a:solidFill>
          <a:ln w="19050"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latin typeface="Roboto Light"/>
                <a:ea typeface="Roboto Light"/>
                <a:cs typeface="Roboto Light"/>
                <a:sym typeface="Roboto Light"/>
              </a:rPr>
              <a:t>!</a:t>
            </a:r>
            <a:endParaRPr sz="3600">
              <a:latin typeface="Roboto Light"/>
              <a:ea typeface="Roboto Light"/>
              <a:cs typeface="Roboto Light"/>
              <a:sym typeface="Roboto Light"/>
            </a:endParaRPr>
          </a:p>
        </p:txBody>
      </p:sp>
      <p:grpSp>
        <p:nvGrpSpPr>
          <p:cNvPr id="2738" name="Google Shape;2738;p154"/>
          <p:cNvGrpSpPr/>
          <p:nvPr/>
        </p:nvGrpSpPr>
        <p:grpSpPr>
          <a:xfrm>
            <a:off x="3028925" y="3394675"/>
            <a:ext cx="1225664" cy="621300"/>
            <a:chOff x="8425" y="1378813"/>
            <a:chExt cx="1225664" cy="621300"/>
          </a:xfrm>
        </p:grpSpPr>
        <p:sp>
          <p:nvSpPr>
            <p:cNvPr id="2739" name="Google Shape;2739;p154"/>
            <p:cNvSpPr/>
            <p:nvPr/>
          </p:nvSpPr>
          <p:spPr>
            <a:xfrm>
              <a:off x="8425" y="1378813"/>
              <a:ext cx="11442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Message</a:t>
              </a:r>
              <a:endParaRPr>
                <a:latin typeface="Roboto Medium"/>
                <a:ea typeface="Roboto Medium"/>
                <a:cs typeface="Roboto Medium"/>
                <a:sym typeface="Roboto Medium"/>
              </a:endParaRPr>
            </a:p>
          </p:txBody>
        </p:sp>
        <p:sp>
          <p:nvSpPr>
            <p:cNvPr id="2740" name="Google Shape;2740;p154"/>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Medium"/>
                <a:ea typeface="Roboto Medium"/>
                <a:cs typeface="Roboto Medium"/>
                <a:sym typeface="Roboto Medium"/>
              </a:endParaRPr>
            </a:p>
          </p:txBody>
        </p:sp>
      </p:grpSp>
      <p:grpSp>
        <p:nvGrpSpPr>
          <p:cNvPr id="2741" name="Google Shape;2741;p154"/>
          <p:cNvGrpSpPr/>
          <p:nvPr/>
        </p:nvGrpSpPr>
        <p:grpSpPr>
          <a:xfrm>
            <a:off x="3028925" y="4060550"/>
            <a:ext cx="1225664" cy="621300"/>
            <a:chOff x="8425" y="1378813"/>
            <a:chExt cx="1225664" cy="621300"/>
          </a:xfrm>
        </p:grpSpPr>
        <p:sp>
          <p:nvSpPr>
            <p:cNvPr id="2742" name="Google Shape;2742;p154"/>
            <p:cNvSpPr/>
            <p:nvPr/>
          </p:nvSpPr>
          <p:spPr>
            <a:xfrm>
              <a:off x="8425" y="1378813"/>
              <a:ext cx="11442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Encrypted Message</a:t>
              </a:r>
              <a:endParaRPr>
                <a:latin typeface="Roboto Medium"/>
                <a:ea typeface="Roboto Medium"/>
                <a:cs typeface="Roboto Medium"/>
                <a:sym typeface="Roboto Medium"/>
              </a:endParaRPr>
            </a:p>
          </p:txBody>
        </p:sp>
        <p:sp>
          <p:nvSpPr>
            <p:cNvPr id="2743" name="Google Shape;2743;p154"/>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Medium"/>
                <a:ea typeface="Roboto Medium"/>
                <a:cs typeface="Roboto Medium"/>
                <a:sym typeface="Roboto Medium"/>
              </a:endParaRPr>
            </a:p>
          </p:txBody>
        </p:sp>
      </p:grpSp>
      <p:cxnSp>
        <p:nvCxnSpPr>
          <p:cNvPr id="2744" name="Google Shape;2744;p154"/>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sp>
        <p:nvSpPr>
          <p:cNvPr id="2749" name="Google Shape;2749;p155"/>
          <p:cNvSpPr/>
          <p:nvPr/>
        </p:nvSpPr>
        <p:spPr>
          <a:xfrm>
            <a:off x="-12300" y="0"/>
            <a:ext cx="9168600" cy="5143500"/>
          </a:xfrm>
          <a:prstGeom prst="rect">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50" name="Google Shape;2750;p155"/>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cxnSp>
        <p:nvCxnSpPr>
          <p:cNvPr id="2751" name="Google Shape;2751;p155"/>
          <p:cNvCxnSpPr/>
          <p:nvPr/>
        </p:nvCxnSpPr>
        <p:spPr>
          <a:xfrm>
            <a:off x="274320" y="4974463"/>
            <a:ext cx="8595600" cy="10500"/>
          </a:xfrm>
          <a:prstGeom prst="straightConnector1">
            <a:avLst/>
          </a:prstGeom>
          <a:noFill/>
          <a:ln w="9525" cap="flat" cmpd="sng">
            <a:solidFill>
              <a:srgbClr val="A9B7C0"/>
            </a:solidFill>
            <a:prstDash val="solid"/>
            <a:round/>
            <a:headEnd type="none" w="med" len="med"/>
            <a:tailEnd type="none" w="med" len="med"/>
          </a:ln>
        </p:spPr>
      </p:cxnSp>
      <p:sp>
        <p:nvSpPr>
          <p:cNvPr id="2752" name="Google Shape;2752;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Summary</a:t>
            </a:r>
            <a:r>
              <a:rPr lang="en">
                <a:solidFill>
                  <a:schemeClr val="dk1"/>
                </a:solidFill>
              </a:rPr>
              <a:t> </a:t>
            </a:r>
            <a:endParaRPr/>
          </a:p>
        </p:txBody>
      </p:sp>
      <p:sp>
        <p:nvSpPr>
          <p:cNvPr id="2753" name="Google Shape;2753;p155"/>
          <p:cNvSpPr txBox="1">
            <a:spLocks noGrp="1"/>
          </p:cNvSpPr>
          <p:nvPr>
            <p:ph type="subTitle" idx="2"/>
          </p:nvPr>
        </p:nvSpPr>
        <p:spPr>
          <a:xfrm>
            <a:off x="-12300" y="4985011"/>
            <a:ext cx="7971900" cy="2346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2754" name="Google Shape;2754;p155"/>
          <p:cNvGrpSpPr/>
          <p:nvPr/>
        </p:nvGrpSpPr>
        <p:grpSpPr>
          <a:xfrm>
            <a:off x="457200" y="1284625"/>
            <a:ext cx="776889" cy="621300"/>
            <a:chOff x="457200" y="1378813"/>
            <a:chExt cx="776889" cy="621300"/>
          </a:xfrm>
        </p:grpSpPr>
        <p:sp>
          <p:nvSpPr>
            <p:cNvPr id="2755" name="Google Shape;2755;p155"/>
            <p:cNvSpPr/>
            <p:nvPr/>
          </p:nvSpPr>
          <p:spPr>
            <a:xfrm>
              <a:off x="457200" y="1378813"/>
              <a:ext cx="6954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6" name="Google Shape;2756;p155"/>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57" name="Google Shape;2757;p155"/>
          <p:cNvGrpSpPr/>
          <p:nvPr/>
        </p:nvGrpSpPr>
        <p:grpSpPr>
          <a:xfrm>
            <a:off x="457200" y="2134538"/>
            <a:ext cx="776889" cy="621300"/>
            <a:chOff x="457200" y="1378813"/>
            <a:chExt cx="776889" cy="621300"/>
          </a:xfrm>
        </p:grpSpPr>
        <p:sp>
          <p:nvSpPr>
            <p:cNvPr id="2758" name="Google Shape;2758;p155"/>
            <p:cNvSpPr/>
            <p:nvPr/>
          </p:nvSpPr>
          <p:spPr>
            <a:xfrm>
              <a:off x="457200" y="1378813"/>
              <a:ext cx="6954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9" name="Google Shape;2759;p155"/>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60" name="Google Shape;2760;p155"/>
          <p:cNvGrpSpPr/>
          <p:nvPr/>
        </p:nvGrpSpPr>
        <p:grpSpPr>
          <a:xfrm>
            <a:off x="457200" y="2979663"/>
            <a:ext cx="776889" cy="621300"/>
            <a:chOff x="457200" y="1378813"/>
            <a:chExt cx="776889" cy="621300"/>
          </a:xfrm>
        </p:grpSpPr>
        <p:sp>
          <p:nvSpPr>
            <p:cNvPr id="2761" name="Google Shape;2761;p155"/>
            <p:cNvSpPr/>
            <p:nvPr/>
          </p:nvSpPr>
          <p:spPr>
            <a:xfrm>
              <a:off x="457200" y="1378813"/>
              <a:ext cx="6954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62" name="Google Shape;2762;p155"/>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763" name="Google Shape;2763;p155"/>
          <p:cNvSpPr/>
          <p:nvPr/>
        </p:nvSpPr>
        <p:spPr>
          <a:xfrm>
            <a:off x="5669725" y="1183675"/>
            <a:ext cx="3256500" cy="722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55"/>
          <p:cNvSpPr txBox="1"/>
          <p:nvPr/>
        </p:nvSpPr>
        <p:spPr>
          <a:xfrm>
            <a:off x="4310800" y="1277960"/>
            <a:ext cx="4565100" cy="533700"/>
          </a:xfrm>
          <a:prstGeom prst="rect">
            <a:avLst/>
          </a:prstGeom>
          <a:noFill/>
          <a:ln>
            <a:noFill/>
          </a:ln>
        </p:spPr>
        <p:txBody>
          <a:bodyPr spcFirstLastPara="1" wrap="square" lIns="1554475" tIns="0" rIns="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Stream ciphers apply algorithms one character at a time. Block ciphers apply algorithms to blocks of characters.</a:t>
            </a:r>
            <a:endParaRPr sz="1200">
              <a:latin typeface="Roboto"/>
              <a:ea typeface="Roboto"/>
              <a:cs typeface="Roboto"/>
              <a:sym typeface="Roboto"/>
            </a:endParaRPr>
          </a:p>
        </p:txBody>
      </p:sp>
      <p:grpSp>
        <p:nvGrpSpPr>
          <p:cNvPr id="2765" name="Google Shape;2765;p155"/>
          <p:cNvGrpSpPr/>
          <p:nvPr/>
        </p:nvGrpSpPr>
        <p:grpSpPr>
          <a:xfrm>
            <a:off x="4774375" y="1284625"/>
            <a:ext cx="776889" cy="621300"/>
            <a:chOff x="457200" y="1378813"/>
            <a:chExt cx="776889" cy="621300"/>
          </a:xfrm>
        </p:grpSpPr>
        <p:sp>
          <p:nvSpPr>
            <p:cNvPr id="2766" name="Google Shape;2766;p155"/>
            <p:cNvSpPr/>
            <p:nvPr/>
          </p:nvSpPr>
          <p:spPr>
            <a:xfrm>
              <a:off x="457200" y="1378813"/>
              <a:ext cx="6954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7" name="Google Shape;2767;p155"/>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68" name="Google Shape;2768;p155"/>
          <p:cNvGrpSpPr/>
          <p:nvPr/>
        </p:nvGrpSpPr>
        <p:grpSpPr>
          <a:xfrm>
            <a:off x="4774375" y="2134538"/>
            <a:ext cx="776889" cy="621300"/>
            <a:chOff x="457200" y="1378813"/>
            <a:chExt cx="776889" cy="621300"/>
          </a:xfrm>
        </p:grpSpPr>
        <p:sp>
          <p:nvSpPr>
            <p:cNvPr id="2769" name="Google Shape;2769;p155"/>
            <p:cNvSpPr/>
            <p:nvPr/>
          </p:nvSpPr>
          <p:spPr>
            <a:xfrm>
              <a:off x="457200" y="1378813"/>
              <a:ext cx="6954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70" name="Google Shape;2770;p155"/>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71" name="Google Shape;2771;p155"/>
          <p:cNvGrpSpPr/>
          <p:nvPr/>
        </p:nvGrpSpPr>
        <p:grpSpPr>
          <a:xfrm>
            <a:off x="4774375" y="2979663"/>
            <a:ext cx="776889" cy="621300"/>
            <a:chOff x="457200" y="1378813"/>
            <a:chExt cx="776889" cy="621300"/>
          </a:xfrm>
        </p:grpSpPr>
        <p:sp>
          <p:nvSpPr>
            <p:cNvPr id="2772" name="Google Shape;2772;p155"/>
            <p:cNvSpPr/>
            <p:nvPr/>
          </p:nvSpPr>
          <p:spPr>
            <a:xfrm>
              <a:off x="457200" y="1378813"/>
              <a:ext cx="6954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07</a:t>
              </a:r>
              <a:endParaRPr sz="3000">
                <a:solidFill>
                  <a:srgbClr val="FFFFFF"/>
                </a:solidFill>
                <a:latin typeface="Roboto Thin"/>
                <a:ea typeface="Roboto Thin"/>
                <a:cs typeface="Roboto Thin"/>
                <a:sym typeface="Roboto Thin"/>
              </a:endParaRPr>
            </a:p>
          </p:txBody>
        </p:sp>
        <p:sp>
          <p:nvSpPr>
            <p:cNvPr id="2773" name="Google Shape;2773;p155"/>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774" name="Google Shape;2774;p155"/>
          <p:cNvSpPr/>
          <p:nvPr/>
        </p:nvSpPr>
        <p:spPr>
          <a:xfrm>
            <a:off x="1352551" y="3868022"/>
            <a:ext cx="3190500" cy="642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55"/>
          <p:cNvSpPr txBox="1"/>
          <p:nvPr/>
        </p:nvSpPr>
        <p:spPr>
          <a:xfrm>
            <a:off x="-6375" y="3894375"/>
            <a:ext cx="4565100" cy="638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The main cipher categories are </a:t>
            </a:r>
            <a:r>
              <a:rPr lang="en" sz="1200" b="1">
                <a:latin typeface="Roboto"/>
                <a:ea typeface="Roboto"/>
                <a:cs typeface="Roboto"/>
                <a:sym typeface="Roboto"/>
              </a:rPr>
              <a:t>block</a:t>
            </a:r>
            <a:r>
              <a:rPr lang="en" sz="1200">
                <a:latin typeface="Roboto"/>
                <a:ea typeface="Roboto"/>
                <a:cs typeface="Roboto"/>
                <a:sym typeface="Roboto"/>
              </a:rPr>
              <a:t> and </a:t>
            </a:r>
            <a:r>
              <a:rPr lang="en" sz="1200" b="1">
                <a:latin typeface="Roboto"/>
                <a:ea typeface="Roboto"/>
                <a:cs typeface="Roboto"/>
                <a:sym typeface="Roboto"/>
              </a:rPr>
              <a:t>stream</a:t>
            </a:r>
            <a:r>
              <a:rPr lang="en" sz="1200">
                <a:latin typeface="Roboto"/>
                <a:ea typeface="Roboto"/>
                <a:cs typeface="Roboto"/>
                <a:sym typeface="Roboto"/>
              </a:rPr>
              <a:t> ciphers.</a:t>
            </a:r>
            <a:endParaRPr sz="1200">
              <a:latin typeface="Roboto"/>
              <a:ea typeface="Roboto"/>
              <a:cs typeface="Roboto"/>
              <a:sym typeface="Roboto"/>
            </a:endParaRPr>
          </a:p>
        </p:txBody>
      </p:sp>
      <p:sp>
        <p:nvSpPr>
          <p:cNvPr id="2776" name="Google Shape;2776;p155"/>
          <p:cNvSpPr/>
          <p:nvPr/>
        </p:nvSpPr>
        <p:spPr>
          <a:xfrm>
            <a:off x="5669775" y="2966200"/>
            <a:ext cx="3256500" cy="722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155"/>
          <p:cNvGrpSpPr/>
          <p:nvPr/>
        </p:nvGrpSpPr>
        <p:grpSpPr>
          <a:xfrm>
            <a:off x="457200" y="3847163"/>
            <a:ext cx="776889" cy="621300"/>
            <a:chOff x="457200" y="1378813"/>
            <a:chExt cx="776889" cy="621300"/>
          </a:xfrm>
        </p:grpSpPr>
        <p:sp>
          <p:nvSpPr>
            <p:cNvPr id="2778" name="Google Shape;2778;p155"/>
            <p:cNvSpPr/>
            <p:nvPr/>
          </p:nvSpPr>
          <p:spPr>
            <a:xfrm>
              <a:off x="457200" y="1378813"/>
              <a:ext cx="6954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79" name="Google Shape;2779;p155"/>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780" name="Google Shape;2780;p155"/>
          <p:cNvSpPr/>
          <p:nvPr/>
        </p:nvSpPr>
        <p:spPr>
          <a:xfrm>
            <a:off x="5669725" y="3861724"/>
            <a:ext cx="3256500" cy="649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55"/>
          <p:cNvSpPr txBox="1"/>
          <p:nvPr/>
        </p:nvSpPr>
        <p:spPr>
          <a:xfrm>
            <a:off x="4310800" y="3864232"/>
            <a:ext cx="4565100" cy="634200"/>
          </a:xfrm>
          <a:prstGeom prst="rect">
            <a:avLst/>
          </a:prstGeom>
          <a:noFill/>
          <a:ln>
            <a:noFill/>
          </a:ln>
        </p:spPr>
        <p:txBody>
          <a:bodyPr spcFirstLastPara="1" wrap="square" lIns="1554475" tIns="0" rIns="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Transposition ciphers rearrange the letters within a defined block size.</a:t>
            </a:r>
            <a:endParaRPr sz="1200">
              <a:latin typeface="Roboto"/>
              <a:ea typeface="Roboto"/>
              <a:cs typeface="Roboto"/>
              <a:sym typeface="Roboto"/>
            </a:endParaRPr>
          </a:p>
        </p:txBody>
      </p:sp>
      <p:grpSp>
        <p:nvGrpSpPr>
          <p:cNvPr id="2782" name="Google Shape;2782;p155"/>
          <p:cNvGrpSpPr/>
          <p:nvPr/>
        </p:nvGrpSpPr>
        <p:grpSpPr>
          <a:xfrm>
            <a:off x="4774375" y="3847163"/>
            <a:ext cx="776889" cy="621300"/>
            <a:chOff x="457200" y="1378813"/>
            <a:chExt cx="776889" cy="621300"/>
          </a:xfrm>
        </p:grpSpPr>
        <p:sp>
          <p:nvSpPr>
            <p:cNvPr id="2783" name="Google Shape;2783;p155"/>
            <p:cNvSpPr/>
            <p:nvPr/>
          </p:nvSpPr>
          <p:spPr>
            <a:xfrm>
              <a:off x="457200" y="1378813"/>
              <a:ext cx="6954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08</a:t>
              </a:r>
              <a:endParaRPr sz="3000">
                <a:solidFill>
                  <a:srgbClr val="FFFFFF"/>
                </a:solidFill>
                <a:latin typeface="Roboto Thin"/>
                <a:ea typeface="Roboto Thin"/>
                <a:cs typeface="Roboto Thin"/>
                <a:sym typeface="Roboto Thin"/>
              </a:endParaRPr>
            </a:p>
          </p:txBody>
        </p:sp>
        <p:sp>
          <p:nvSpPr>
            <p:cNvPr id="2784" name="Google Shape;2784;p155"/>
            <p:cNvSpPr/>
            <p:nvPr/>
          </p:nvSpPr>
          <p:spPr>
            <a:xfrm rot="5400000">
              <a:off x="969614" y="1607625"/>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785" name="Google Shape;2785;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49</a:t>
            </a:fld>
            <a:endParaRPr>
              <a:solidFill>
                <a:srgbClr val="FFFFFF"/>
              </a:solidFill>
            </a:endParaRPr>
          </a:p>
        </p:txBody>
      </p:sp>
      <p:sp>
        <p:nvSpPr>
          <p:cNvPr id="2786" name="Google Shape;2786;p155"/>
          <p:cNvSpPr/>
          <p:nvPr/>
        </p:nvSpPr>
        <p:spPr>
          <a:xfrm>
            <a:off x="5669800" y="2070650"/>
            <a:ext cx="3256500" cy="722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55"/>
          <p:cNvSpPr txBox="1"/>
          <p:nvPr/>
        </p:nvSpPr>
        <p:spPr>
          <a:xfrm>
            <a:off x="4310800" y="3026461"/>
            <a:ext cx="4565100" cy="634200"/>
          </a:xfrm>
          <a:prstGeom prst="rect">
            <a:avLst/>
          </a:prstGeom>
          <a:noFill/>
          <a:ln>
            <a:noFill/>
          </a:ln>
        </p:spPr>
        <p:txBody>
          <a:bodyPr spcFirstLastPara="1" wrap="square" lIns="1554475" tIns="0" rIns="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Substitution ciphers replace each character with a completely different character.</a:t>
            </a:r>
            <a:endParaRPr sz="1200">
              <a:latin typeface="Roboto"/>
              <a:ea typeface="Roboto"/>
              <a:cs typeface="Roboto"/>
              <a:sym typeface="Roboto"/>
            </a:endParaRPr>
          </a:p>
        </p:txBody>
      </p:sp>
      <p:sp>
        <p:nvSpPr>
          <p:cNvPr id="2788" name="Google Shape;2788;p155"/>
          <p:cNvSpPr txBox="1"/>
          <p:nvPr/>
        </p:nvSpPr>
        <p:spPr>
          <a:xfrm>
            <a:off x="4341850" y="2126856"/>
            <a:ext cx="4503000" cy="634200"/>
          </a:xfrm>
          <a:prstGeom prst="rect">
            <a:avLst/>
          </a:prstGeom>
          <a:noFill/>
          <a:ln>
            <a:noFill/>
          </a:ln>
        </p:spPr>
        <p:txBody>
          <a:bodyPr spcFirstLastPara="1" wrap="square" lIns="1554475" tIns="0" rIns="91425"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A type of stream cipher is the </a:t>
            </a:r>
            <a:r>
              <a:rPr lang="en" sz="1200" b="1">
                <a:latin typeface="Roboto"/>
                <a:ea typeface="Roboto"/>
                <a:cs typeface="Roboto"/>
                <a:sym typeface="Roboto"/>
              </a:rPr>
              <a:t>substitution</a:t>
            </a:r>
            <a:r>
              <a:rPr lang="en" sz="1200">
                <a:latin typeface="Roboto"/>
                <a:ea typeface="Roboto"/>
                <a:cs typeface="Roboto"/>
                <a:sym typeface="Roboto"/>
              </a:rPr>
              <a:t> cipher, and a type of block cipher is the </a:t>
            </a:r>
            <a:r>
              <a:rPr lang="en" sz="1200" b="1">
                <a:latin typeface="Roboto"/>
                <a:ea typeface="Roboto"/>
                <a:cs typeface="Roboto"/>
                <a:sym typeface="Roboto"/>
              </a:rPr>
              <a:t>transposition</a:t>
            </a:r>
            <a:r>
              <a:rPr lang="en" sz="1200">
                <a:latin typeface="Roboto"/>
                <a:ea typeface="Roboto"/>
                <a:cs typeface="Roboto"/>
                <a:sym typeface="Roboto"/>
              </a:rPr>
              <a:t> cipher.</a:t>
            </a:r>
            <a:endParaRPr sz="1200">
              <a:latin typeface="Roboto"/>
              <a:ea typeface="Roboto"/>
              <a:cs typeface="Roboto"/>
              <a:sym typeface="Roboto"/>
            </a:endParaRPr>
          </a:p>
        </p:txBody>
      </p:sp>
      <p:sp>
        <p:nvSpPr>
          <p:cNvPr id="2789" name="Google Shape;2789;p155"/>
          <p:cNvSpPr/>
          <p:nvPr/>
        </p:nvSpPr>
        <p:spPr>
          <a:xfrm>
            <a:off x="1319550" y="2966663"/>
            <a:ext cx="3256500" cy="722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55"/>
          <p:cNvSpPr txBox="1"/>
          <p:nvPr/>
        </p:nvSpPr>
        <p:spPr>
          <a:xfrm>
            <a:off x="-6375" y="2982000"/>
            <a:ext cx="4083600" cy="722100"/>
          </a:xfrm>
          <a:prstGeom prst="rect">
            <a:avLst/>
          </a:prstGeom>
          <a:noFill/>
          <a:ln>
            <a:noFill/>
          </a:ln>
        </p:spPr>
        <p:txBody>
          <a:bodyPr spcFirstLastPara="1" wrap="square" lIns="1554475" tIns="0" rIns="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Ciphers use mathematical formulas known as </a:t>
            </a:r>
            <a:r>
              <a:rPr lang="en" sz="1200" b="1">
                <a:latin typeface="Roboto"/>
                <a:ea typeface="Roboto"/>
                <a:cs typeface="Roboto"/>
                <a:sym typeface="Roboto"/>
              </a:rPr>
              <a:t>algorithms</a:t>
            </a:r>
            <a:r>
              <a:rPr lang="en" sz="1200">
                <a:latin typeface="Roboto"/>
                <a:ea typeface="Roboto"/>
                <a:cs typeface="Roboto"/>
                <a:sym typeface="Roboto"/>
              </a:rPr>
              <a:t> to encrypt and decrypt data.</a:t>
            </a:r>
            <a:endParaRPr sz="1200">
              <a:latin typeface="Roboto"/>
              <a:ea typeface="Roboto"/>
              <a:cs typeface="Roboto"/>
              <a:sym typeface="Roboto"/>
            </a:endParaRPr>
          </a:p>
        </p:txBody>
      </p:sp>
      <p:sp>
        <p:nvSpPr>
          <p:cNvPr id="2791" name="Google Shape;2791;p155"/>
          <p:cNvSpPr/>
          <p:nvPr/>
        </p:nvSpPr>
        <p:spPr>
          <a:xfrm>
            <a:off x="1376000" y="2082100"/>
            <a:ext cx="3190500" cy="722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55"/>
          <p:cNvSpPr txBox="1"/>
          <p:nvPr/>
        </p:nvSpPr>
        <p:spPr>
          <a:xfrm>
            <a:off x="-12300" y="2124775"/>
            <a:ext cx="5061900" cy="638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P.A.I.N.</a:t>
            </a:r>
            <a:r>
              <a:rPr lang="en" sz="1200">
                <a:latin typeface="Roboto"/>
                <a:ea typeface="Roboto"/>
                <a:cs typeface="Roboto"/>
                <a:sym typeface="Roboto"/>
              </a:rPr>
              <a:t> stands for Privacy, Authentication, Integrity and Non-Repudiation.</a:t>
            </a:r>
            <a:endParaRPr sz="1200">
              <a:latin typeface="Roboto"/>
              <a:ea typeface="Roboto"/>
              <a:cs typeface="Roboto"/>
              <a:sym typeface="Roboto"/>
            </a:endParaRPr>
          </a:p>
        </p:txBody>
      </p:sp>
      <p:sp>
        <p:nvSpPr>
          <p:cNvPr id="2793" name="Google Shape;2793;p155"/>
          <p:cNvSpPr/>
          <p:nvPr/>
        </p:nvSpPr>
        <p:spPr>
          <a:xfrm>
            <a:off x="1408988" y="1276722"/>
            <a:ext cx="3190500" cy="6429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55"/>
          <p:cNvSpPr txBox="1"/>
          <p:nvPr/>
        </p:nvSpPr>
        <p:spPr>
          <a:xfrm>
            <a:off x="-12300" y="1281237"/>
            <a:ext cx="4424700" cy="6384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The goals of cryptography illustrated with the </a:t>
            </a:r>
            <a:r>
              <a:rPr lang="en" sz="1200" b="1">
                <a:latin typeface="Roboto"/>
                <a:ea typeface="Roboto"/>
                <a:cs typeface="Roboto"/>
                <a:sym typeface="Roboto"/>
              </a:rPr>
              <a:t>P.A.I.N.</a:t>
            </a:r>
            <a:r>
              <a:rPr lang="en" sz="1200">
                <a:latin typeface="Roboto"/>
                <a:ea typeface="Roboto"/>
                <a:cs typeface="Roboto"/>
                <a:sym typeface="Roboto"/>
              </a:rPr>
              <a:t> </a:t>
            </a:r>
            <a:r>
              <a:rPr lang="en" sz="1200" b="1">
                <a:latin typeface="Roboto"/>
                <a:ea typeface="Roboto"/>
                <a:cs typeface="Roboto"/>
                <a:sym typeface="Roboto"/>
              </a:rPr>
              <a:t>model.</a:t>
            </a:r>
            <a:endParaRPr sz="1200" b="1">
              <a:latin typeface="Roboto"/>
              <a:ea typeface="Roboto"/>
              <a:cs typeface="Roboto"/>
              <a:sym typeface="Roboto"/>
            </a:endParaRPr>
          </a:p>
        </p:txBody>
      </p:sp>
      <p:sp>
        <p:nvSpPr>
          <p:cNvPr id="2795" name="Google Shape;2795;p155"/>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sz="1700">
                <a:solidFill>
                  <a:schemeClr val="dk1"/>
                </a:solidFill>
              </a:rPr>
              <a:t>We’re learning a lot of new concepts this week. Let’s review!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731E"/>
        </a:solidFill>
        <a:effectLst/>
      </p:bgPr>
    </p:bg>
    <p:spTree>
      <p:nvGrpSpPr>
        <p:cNvPr id="1" name="Shape 2107"/>
        <p:cNvGrpSpPr/>
        <p:nvPr/>
      </p:nvGrpSpPr>
      <p:grpSpPr>
        <a:xfrm>
          <a:off x="0" y="0"/>
          <a:ext cx="0" cy="0"/>
          <a:chOff x="0" y="0"/>
          <a:chExt cx="0" cy="0"/>
        </a:xfrm>
      </p:grpSpPr>
      <p:sp>
        <p:nvSpPr>
          <p:cNvPr id="2108" name="Google Shape;2108;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This Week’s Scenario</a:t>
            </a:r>
            <a:endParaRPr/>
          </a:p>
        </p:txBody>
      </p:sp>
      <p:sp>
        <p:nvSpPr>
          <p:cNvPr id="2109" name="Google Shape;2109;p111"/>
          <p:cNvSpPr txBox="1">
            <a:spLocks noGrp="1"/>
          </p:cNvSpPr>
          <p:nvPr>
            <p:ph type="subTitle" idx="1"/>
          </p:nvPr>
        </p:nvSpPr>
        <p:spPr>
          <a:xfrm>
            <a:off x="0" y="675975"/>
            <a:ext cx="7686000" cy="683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In today’s activities, we will be playing the role of security analysts at the Hill Valley Police Department. </a:t>
            </a:r>
            <a:endParaRPr>
              <a:latin typeface="Roboto Medium"/>
              <a:ea typeface="Roboto Medium"/>
              <a:cs typeface="Roboto Medium"/>
              <a:sym typeface="Roboto Medium"/>
            </a:endParaRPr>
          </a:p>
        </p:txBody>
      </p:sp>
      <p:sp>
        <p:nvSpPr>
          <p:cNvPr id="2110" name="Google Shape;2110;p111"/>
          <p:cNvSpPr txBox="1">
            <a:spLocks noGrp="1"/>
          </p:cNvSpPr>
          <p:nvPr>
            <p:ph type="body" idx="3"/>
          </p:nvPr>
        </p:nvSpPr>
        <p:spPr>
          <a:xfrm>
            <a:off x="175" y="1489075"/>
            <a:ext cx="4593300" cy="17823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0"/>
              </a:spcAft>
              <a:buClr>
                <a:srgbClr val="674EA7"/>
              </a:buClr>
              <a:buSzPts val="1400"/>
              <a:buChar char="●"/>
            </a:pPr>
            <a:r>
              <a:rPr lang="en"/>
              <a:t>You will be investigating the </a:t>
            </a:r>
            <a:r>
              <a:rPr lang="en" b="1"/>
              <a:t>Alphabet Bandit</a:t>
            </a:r>
            <a:r>
              <a:rPr lang="en"/>
              <a:t>, who is responsible </a:t>
            </a:r>
            <a:br>
              <a:rPr lang="en"/>
            </a:br>
            <a:r>
              <a:rPr lang="en"/>
              <a:t>for a number of burglaries in Hill Valley.</a:t>
            </a:r>
            <a:endParaRPr/>
          </a:p>
          <a:p>
            <a:pPr marL="320040" lvl="0" indent="-180340" algn="l" rtl="0">
              <a:lnSpc>
                <a:spcPct val="115000"/>
              </a:lnSpc>
              <a:spcBef>
                <a:spcPts val="1000"/>
              </a:spcBef>
              <a:spcAft>
                <a:spcPts val="800"/>
              </a:spcAft>
              <a:buClr>
                <a:srgbClr val="674EA7"/>
              </a:buClr>
              <a:buSzPts val="1400"/>
              <a:buChar char="●"/>
            </a:pPr>
            <a:r>
              <a:rPr lang="en"/>
              <a:t>The Alphabet Bandit likes to leave hidden messages after each burglary, </a:t>
            </a:r>
            <a:br>
              <a:rPr lang="en"/>
            </a:br>
            <a:r>
              <a:rPr lang="en"/>
              <a:t>and we must use cryptographic techniques to investigate the incidents.  </a:t>
            </a:r>
            <a:endParaRPr/>
          </a:p>
        </p:txBody>
      </p:sp>
      <p:pic>
        <p:nvPicPr>
          <p:cNvPr id="2111" name="Google Shape;2111;p111"/>
          <p:cNvPicPr preferRelativeResize="0"/>
          <p:nvPr/>
        </p:nvPicPr>
        <p:blipFill>
          <a:blip r:embed="rId3">
            <a:alphaModFix/>
          </a:blip>
          <a:stretch>
            <a:fillRect/>
          </a:stretch>
        </p:blipFill>
        <p:spPr>
          <a:xfrm>
            <a:off x="3361471" y="1193175"/>
            <a:ext cx="5630129" cy="3950324"/>
          </a:xfrm>
          <a:prstGeom prst="rect">
            <a:avLst/>
          </a:prstGeom>
          <a:noFill/>
          <a:ln>
            <a:noFill/>
          </a:ln>
        </p:spPr>
      </p:pic>
      <p:sp>
        <p:nvSpPr>
          <p:cNvPr id="2112" name="Google Shape;2112;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99"/>
        <p:cNvGrpSpPr/>
        <p:nvPr/>
      </p:nvGrpSpPr>
      <p:grpSpPr>
        <a:xfrm>
          <a:off x="0" y="0"/>
          <a:ext cx="0" cy="0"/>
          <a:chOff x="0" y="0"/>
          <a:chExt cx="0" cy="0"/>
        </a:xfrm>
      </p:grpSpPr>
      <p:sp>
        <p:nvSpPr>
          <p:cNvPr id="2800" name="Google Shape;2800;p15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801" name="Google Shape;2801;p15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Cryptography Concepts and Cipher</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800">
                <a:solidFill>
                  <a:schemeClr val="dk1"/>
                </a:solidFill>
                <a:latin typeface="Roboto Light"/>
                <a:ea typeface="Roboto Light"/>
                <a:cs typeface="Roboto Light"/>
                <a:sym typeface="Roboto Light"/>
              </a:rPr>
              <a:t>In this activity, you’ll continue to play the role of security analysts working for the Hill Valley Police Department.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r>
              <a:rPr lang="en" sz="1800">
                <a:latin typeface="Roboto Light"/>
                <a:ea typeface="Roboto Light"/>
                <a:cs typeface="Roboto Light"/>
                <a:sym typeface="Roboto Light"/>
              </a:rPr>
              <a:t>Your task is to use a found key to decrypt the most recent message left by the Alphabet Bandit.</a:t>
            </a:r>
            <a:endParaRPr sz="18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000">
              <a:latin typeface="Roboto Light"/>
              <a:ea typeface="Roboto Light"/>
              <a:cs typeface="Roboto Light"/>
              <a:sym typeface="Roboto Light"/>
            </a:endParaRPr>
          </a:p>
          <a:p>
            <a:pPr marL="0" lvl="0" indent="0" algn="l" rtl="0">
              <a:spcBef>
                <a:spcPts val="0"/>
              </a:spcBef>
              <a:spcAft>
                <a:spcPts val="0"/>
              </a:spcAft>
              <a:buNone/>
            </a:pPr>
            <a:endParaRPr sz="2000">
              <a:latin typeface="Roboto Light"/>
              <a:ea typeface="Roboto Light"/>
              <a:cs typeface="Roboto Light"/>
              <a:sym typeface="Roboto Light"/>
            </a:endParaRPr>
          </a:p>
        </p:txBody>
      </p:sp>
      <p:sp>
        <p:nvSpPr>
          <p:cNvPr id="2802" name="Google Shape;2802;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11"/>
        <p:cNvGrpSpPr/>
        <p:nvPr/>
      </p:nvGrpSpPr>
      <p:grpSpPr>
        <a:xfrm>
          <a:off x="0" y="0"/>
          <a:ext cx="0" cy="0"/>
          <a:chOff x="0" y="0"/>
          <a:chExt cx="0" cy="0"/>
        </a:xfrm>
      </p:grpSpPr>
      <p:pic>
        <p:nvPicPr>
          <p:cNvPr id="2812" name="Google Shape;2812;p158"/>
          <p:cNvPicPr preferRelativeResize="0"/>
          <p:nvPr/>
        </p:nvPicPr>
        <p:blipFill>
          <a:blip r:embed="rId3">
            <a:alphaModFix/>
          </a:blip>
          <a:stretch>
            <a:fillRect/>
          </a:stretch>
        </p:blipFill>
        <p:spPr>
          <a:xfrm>
            <a:off x="-42900" y="-24125"/>
            <a:ext cx="9229800" cy="5191749"/>
          </a:xfrm>
          <a:prstGeom prst="rect">
            <a:avLst/>
          </a:prstGeom>
          <a:noFill/>
          <a:ln>
            <a:noFill/>
          </a:ln>
        </p:spPr>
      </p:pic>
      <p:pic>
        <p:nvPicPr>
          <p:cNvPr id="2813" name="Google Shape;2813;p158"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25875" y="3538800"/>
            <a:ext cx="2032000" cy="1524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17"/>
        <p:cNvGrpSpPr/>
        <p:nvPr/>
      </p:nvGrpSpPr>
      <p:grpSpPr>
        <a:xfrm>
          <a:off x="0" y="0"/>
          <a:ext cx="0" cy="0"/>
          <a:chOff x="0" y="0"/>
          <a:chExt cx="0" cy="0"/>
        </a:xfrm>
      </p:grpSpPr>
      <p:sp>
        <p:nvSpPr>
          <p:cNvPr id="2818" name="Google Shape;2818;p15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Modern Cryptography</a:t>
            </a:r>
            <a:endParaRPr/>
          </a:p>
        </p:txBody>
      </p:sp>
      <p:sp>
        <p:nvSpPr>
          <p:cNvPr id="2819" name="Google Shape;2819;p15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pic>
        <p:nvPicPr>
          <p:cNvPr id="2824" name="Google Shape;2824;p160"/>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825" name="Google Shape;2825;p160"/>
          <p:cNvSpPr txBox="1">
            <a:spLocks noGrp="1"/>
          </p:cNvSpPr>
          <p:nvPr>
            <p:ph type="title"/>
          </p:nvPr>
        </p:nvSpPr>
        <p:spPr>
          <a:xfrm>
            <a:off x="3707200" y="974725"/>
            <a:ext cx="5085300" cy="3001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AF5AC"/>
                </a:solidFill>
                <a:latin typeface="Roboto"/>
                <a:ea typeface="Roboto"/>
                <a:cs typeface="Roboto"/>
                <a:sym typeface="Roboto"/>
              </a:rPr>
              <a:t>As technology improved, so did methods for cracking ciphers. </a:t>
            </a:r>
            <a:br>
              <a:rPr lang="en">
                <a:solidFill>
                  <a:srgbClr val="FAF5AC"/>
                </a:solidFill>
                <a:latin typeface="Roboto"/>
                <a:ea typeface="Roboto"/>
                <a:cs typeface="Roboto"/>
                <a:sym typeface="Roboto"/>
              </a:rPr>
            </a:br>
            <a:endParaRPr>
              <a:solidFill>
                <a:srgbClr val="FAF5A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rgbClr val="FAF5AC"/>
                </a:solidFill>
                <a:latin typeface="Roboto"/>
                <a:ea typeface="Roboto"/>
                <a:cs typeface="Roboto"/>
                <a:sym typeface="Roboto"/>
              </a:rPr>
              <a:t>Modern cryptography needed more complex algorithms and longer cryptographic keys. </a:t>
            </a:r>
            <a:endParaRPr>
              <a:solidFill>
                <a:srgbClr val="FAF5AC"/>
              </a:solidFill>
              <a:latin typeface="Roboto"/>
              <a:ea typeface="Roboto"/>
              <a:cs typeface="Roboto"/>
              <a:sym typeface="Roboto"/>
            </a:endParaRPr>
          </a:p>
          <a:p>
            <a:pPr marL="0" lvl="0" indent="0" algn="l" rtl="0">
              <a:spcBef>
                <a:spcPts val="0"/>
              </a:spcBef>
              <a:spcAft>
                <a:spcPts val="0"/>
              </a:spcAft>
              <a:buNone/>
            </a:pPr>
            <a:endParaRPr>
              <a:solidFill>
                <a:srgbClr val="FAF5AC"/>
              </a:solidFill>
              <a:latin typeface="Roboto"/>
              <a:ea typeface="Roboto"/>
              <a:cs typeface="Roboto"/>
              <a:sym typeface="Roboto"/>
            </a:endParaRPr>
          </a:p>
        </p:txBody>
      </p:sp>
      <p:sp>
        <p:nvSpPr>
          <p:cNvPr id="2826" name="Google Shape;2826;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54</a:t>
            </a:fld>
            <a:endParaRPr>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161"/>
          <p:cNvSpPr/>
          <p:nvPr/>
        </p:nvSpPr>
        <p:spPr>
          <a:xfrm>
            <a:off x="-12300" y="0"/>
            <a:ext cx="9168600" cy="5143500"/>
          </a:xfrm>
          <a:prstGeom prst="rect">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2" name="Google Shape;2832;p161"/>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833" name="Google Shape;2833;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Keys</a:t>
            </a:r>
            <a:endParaRPr>
              <a:solidFill>
                <a:srgbClr val="FFFFFF"/>
              </a:solidFill>
            </a:endParaRPr>
          </a:p>
        </p:txBody>
      </p:sp>
      <p:sp>
        <p:nvSpPr>
          <p:cNvPr id="2834" name="Google Shape;2834;p1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rgbClr val="FFFFFF"/>
                </a:solidFill>
              </a:rPr>
              <a:t>Each algorithm has a possible range of numbers that can be used as a key, </a:t>
            </a:r>
            <a:br>
              <a:rPr lang="en">
                <a:solidFill>
                  <a:srgbClr val="FFFFFF"/>
                </a:solidFill>
              </a:rPr>
            </a:br>
            <a:r>
              <a:rPr lang="en">
                <a:solidFill>
                  <a:srgbClr val="FFFFFF"/>
                </a:solidFill>
              </a:rPr>
              <a:t>known as a </a:t>
            </a:r>
            <a:r>
              <a:rPr lang="en" b="1">
                <a:solidFill>
                  <a:srgbClr val="FFFFFF"/>
                </a:solidFill>
              </a:rPr>
              <a:t>key space.</a:t>
            </a:r>
            <a:r>
              <a:rPr lang="en">
                <a:solidFill>
                  <a:srgbClr val="FFFFFF"/>
                </a:solidFill>
              </a:rPr>
              <a:t> </a:t>
            </a:r>
            <a:endParaRPr>
              <a:solidFill>
                <a:srgbClr val="FFFFFF"/>
              </a:solidFill>
            </a:endParaRPr>
          </a:p>
        </p:txBody>
      </p:sp>
      <p:sp>
        <p:nvSpPr>
          <p:cNvPr id="2835" name="Google Shape;2835;p161"/>
          <p:cNvSpPr txBox="1">
            <a:spLocks noGrp="1"/>
          </p:cNvSpPr>
          <p:nvPr>
            <p:ph type="body" idx="3"/>
          </p:nvPr>
        </p:nvSpPr>
        <p:spPr>
          <a:xfrm>
            <a:off x="175" y="1642125"/>
            <a:ext cx="9144000" cy="728400"/>
          </a:xfrm>
          <a:prstGeom prst="rect">
            <a:avLst/>
          </a:prstGeom>
        </p:spPr>
        <p:txBody>
          <a:bodyPr spcFirstLastPara="1" wrap="square" lIns="457200" tIns="0" rIns="457200" bIns="914400" anchor="t" anchorCtr="0">
            <a:noAutofit/>
          </a:bodyPr>
          <a:lstStyle/>
          <a:p>
            <a:pPr marL="457200" lvl="0" indent="-342900" algn="l" rtl="0">
              <a:spcBef>
                <a:spcPts val="0"/>
              </a:spcBef>
              <a:spcAft>
                <a:spcPts val="0"/>
              </a:spcAft>
              <a:buClr>
                <a:srgbClr val="FFFFFF"/>
              </a:buClr>
              <a:buSzPts val="1800"/>
              <a:buChar char="●"/>
            </a:pPr>
            <a:r>
              <a:rPr lang="en" sz="1800">
                <a:solidFill>
                  <a:srgbClr val="FFFFFF"/>
                </a:solidFill>
                <a:latin typeface="Roboto Medium"/>
                <a:ea typeface="Roboto Medium"/>
                <a:cs typeface="Roboto Medium"/>
                <a:sym typeface="Roboto Medium"/>
              </a:rPr>
              <a:t>For example, </a:t>
            </a:r>
            <a:r>
              <a:rPr lang="en" sz="1800">
                <a:solidFill>
                  <a:srgbClr val="FFFFFF"/>
                </a:solidFill>
              </a:rPr>
              <a:t>if a password could only be one numerical digits, the possible values are: </a:t>
            </a:r>
            <a:endParaRPr sz="1800">
              <a:solidFill>
                <a:srgbClr val="FFFFFF"/>
              </a:solidFill>
            </a:endParaRPr>
          </a:p>
        </p:txBody>
      </p:sp>
      <p:sp>
        <p:nvSpPr>
          <p:cNvPr id="2836" name="Google Shape;2836;p161"/>
          <p:cNvSpPr txBox="1">
            <a:spLocks noGrp="1"/>
          </p:cNvSpPr>
          <p:nvPr>
            <p:ph type="body" idx="3"/>
          </p:nvPr>
        </p:nvSpPr>
        <p:spPr>
          <a:xfrm>
            <a:off x="3261513" y="3886150"/>
            <a:ext cx="2808300" cy="424500"/>
          </a:xfrm>
          <a:prstGeom prst="rect">
            <a:avLst/>
          </a:prstGeom>
        </p:spPr>
        <p:txBody>
          <a:bodyPr spcFirstLastPara="1" wrap="square" lIns="0" tIns="91425" rIns="0" bIns="91425" anchor="t" anchorCtr="0">
            <a:noAutofit/>
          </a:bodyPr>
          <a:lstStyle/>
          <a:p>
            <a:pPr marL="0" lvl="0" indent="0" algn="ctr" rtl="0">
              <a:spcBef>
                <a:spcPts val="0"/>
              </a:spcBef>
              <a:spcAft>
                <a:spcPts val="800"/>
              </a:spcAft>
              <a:buNone/>
            </a:pPr>
            <a:r>
              <a:rPr lang="en" sz="1800">
                <a:solidFill>
                  <a:srgbClr val="FFFFFF"/>
                </a:solidFill>
              </a:rPr>
              <a:t>The key space is </a:t>
            </a:r>
            <a:r>
              <a:rPr lang="en" sz="1800" b="1">
                <a:solidFill>
                  <a:srgbClr val="FFFFFF"/>
                </a:solidFill>
              </a:rPr>
              <a:t>10</a:t>
            </a:r>
            <a:r>
              <a:rPr lang="en" sz="1800">
                <a:solidFill>
                  <a:srgbClr val="FFFFFF"/>
                </a:solidFill>
              </a:rPr>
              <a:t>. </a:t>
            </a:r>
            <a:endParaRPr sz="1800">
              <a:solidFill>
                <a:srgbClr val="FFFFFF"/>
              </a:solidFill>
            </a:endParaRPr>
          </a:p>
        </p:txBody>
      </p:sp>
      <p:sp>
        <p:nvSpPr>
          <p:cNvPr id="2837" name="Google Shape;2837;p161"/>
          <p:cNvSpPr txBox="1"/>
          <p:nvPr/>
        </p:nvSpPr>
        <p:spPr>
          <a:xfrm>
            <a:off x="270200" y="2241250"/>
            <a:ext cx="665700" cy="16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0">
                <a:latin typeface="Roboto Light"/>
                <a:ea typeface="Roboto Light"/>
                <a:cs typeface="Roboto Light"/>
                <a:sym typeface="Roboto Light"/>
              </a:rPr>
              <a:t>[</a:t>
            </a:r>
            <a:endParaRPr sz="11000">
              <a:latin typeface="Roboto Light"/>
              <a:ea typeface="Roboto Light"/>
              <a:cs typeface="Roboto Light"/>
              <a:sym typeface="Roboto Light"/>
            </a:endParaRPr>
          </a:p>
        </p:txBody>
      </p:sp>
      <p:grpSp>
        <p:nvGrpSpPr>
          <p:cNvPr id="2838" name="Google Shape;2838;p161"/>
          <p:cNvGrpSpPr/>
          <p:nvPr/>
        </p:nvGrpSpPr>
        <p:grpSpPr>
          <a:xfrm>
            <a:off x="791277" y="2776158"/>
            <a:ext cx="7748769" cy="850125"/>
            <a:chOff x="791300" y="2547625"/>
            <a:chExt cx="8810425" cy="966600"/>
          </a:xfrm>
        </p:grpSpPr>
        <p:sp>
          <p:nvSpPr>
            <p:cNvPr id="2839" name="Google Shape;2839;p161"/>
            <p:cNvSpPr/>
            <p:nvPr/>
          </p:nvSpPr>
          <p:spPr>
            <a:xfrm>
              <a:off x="791300" y="2547625"/>
              <a:ext cx="771900" cy="966600"/>
            </a:xfrm>
            <a:prstGeom prst="roundRect">
              <a:avLst>
                <a:gd name="adj" fmla="val 8600"/>
              </a:avLst>
            </a:prstGeom>
            <a:solidFill>
              <a:srgbClr val="F3F3F3"/>
            </a:solidFill>
            <a:ln w="9525"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5600">
                  <a:solidFill>
                    <a:schemeClr val="dk1"/>
                  </a:solidFill>
                  <a:latin typeface="Roboto Light"/>
                  <a:ea typeface="Roboto Light"/>
                  <a:cs typeface="Roboto Light"/>
                  <a:sym typeface="Roboto Light"/>
                </a:rPr>
                <a:t>0</a:t>
              </a:r>
              <a:endParaRPr sz="5600"/>
            </a:p>
          </p:txBody>
        </p:sp>
        <p:sp>
          <p:nvSpPr>
            <p:cNvPr id="2840" name="Google Shape;2840;p161"/>
            <p:cNvSpPr/>
            <p:nvPr/>
          </p:nvSpPr>
          <p:spPr>
            <a:xfrm>
              <a:off x="1684469" y="2547625"/>
              <a:ext cx="771900" cy="966600"/>
            </a:xfrm>
            <a:prstGeom prst="roundRect">
              <a:avLst>
                <a:gd name="adj" fmla="val 8600"/>
              </a:avLst>
            </a:prstGeom>
            <a:solidFill>
              <a:srgbClr val="F3F3F3"/>
            </a:solidFill>
            <a:ln w="9525"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600">
                  <a:solidFill>
                    <a:schemeClr val="dk1"/>
                  </a:solidFill>
                  <a:latin typeface="Roboto Light"/>
                  <a:ea typeface="Roboto Light"/>
                  <a:cs typeface="Roboto Light"/>
                  <a:sym typeface="Roboto Light"/>
                </a:rPr>
                <a:t>1</a:t>
              </a:r>
              <a:endParaRPr sz="5600"/>
            </a:p>
          </p:txBody>
        </p:sp>
        <p:sp>
          <p:nvSpPr>
            <p:cNvPr id="2841" name="Google Shape;2841;p161"/>
            <p:cNvSpPr/>
            <p:nvPr/>
          </p:nvSpPr>
          <p:spPr>
            <a:xfrm>
              <a:off x="2577639" y="2547625"/>
              <a:ext cx="771900" cy="966600"/>
            </a:xfrm>
            <a:prstGeom prst="roundRect">
              <a:avLst>
                <a:gd name="adj" fmla="val 8600"/>
              </a:avLst>
            </a:prstGeom>
            <a:solidFill>
              <a:srgbClr val="F3F3F3"/>
            </a:solidFill>
            <a:ln w="9525"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600">
                  <a:solidFill>
                    <a:schemeClr val="dk1"/>
                  </a:solidFill>
                  <a:latin typeface="Roboto Light"/>
                  <a:ea typeface="Roboto Light"/>
                  <a:cs typeface="Roboto Light"/>
                  <a:sym typeface="Roboto Light"/>
                </a:rPr>
                <a:t>2</a:t>
              </a:r>
              <a:endParaRPr sz="5600"/>
            </a:p>
          </p:txBody>
        </p:sp>
        <p:sp>
          <p:nvSpPr>
            <p:cNvPr id="2842" name="Google Shape;2842;p161"/>
            <p:cNvSpPr/>
            <p:nvPr/>
          </p:nvSpPr>
          <p:spPr>
            <a:xfrm>
              <a:off x="3470808" y="2547625"/>
              <a:ext cx="771900" cy="966600"/>
            </a:xfrm>
            <a:prstGeom prst="roundRect">
              <a:avLst>
                <a:gd name="adj" fmla="val 8600"/>
              </a:avLst>
            </a:prstGeom>
            <a:solidFill>
              <a:srgbClr val="F3F3F3"/>
            </a:solidFill>
            <a:ln w="9525"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600">
                  <a:solidFill>
                    <a:schemeClr val="dk1"/>
                  </a:solidFill>
                  <a:latin typeface="Roboto Light"/>
                  <a:ea typeface="Roboto Light"/>
                  <a:cs typeface="Roboto Light"/>
                  <a:sym typeface="Roboto Light"/>
                </a:rPr>
                <a:t>3</a:t>
              </a:r>
              <a:endParaRPr sz="5600"/>
            </a:p>
          </p:txBody>
        </p:sp>
        <p:sp>
          <p:nvSpPr>
            <p:cNvPr id="2843" name="Google Shape;2843;p161"/>
            <p:cNvSpPr/>
            <p:nvPr/>
          </p:nvSpPr>
          <p:spPr>
            <a:xfrm>
              <a:off x="4363978" y="2547625"/>
              <a:ext cx="771900" cy="966600"/>
            </a:xfrm>
            <a:prstGeom prst="roundRect">
              <a:avLst>
                <a:gd name="adj" fmla="val 8600"/>
              </a:avLst>
            </a:prstGeom>
            <a:solidFill>
              <a:srgbClr val="F3F3F3"/>
            </a:solidFill>
            <a:ln w="9525"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600">
                  <a:solidFill>
                    <a:schemeClr val="dk1"/>
                  </a:solidFill>
                  <a:latin typeface="Roboto Light"/>
                  <a:ea typeface="Roboto Light"/>
                  <a:cs typeface="Roboto Light"/>
                  <a:sym typeface="Roboto Light"/>
                </a:rPr>
                <a:t>4</a:t>
              </a:r>
              <a:endParaRPr sz="5600"/>
            </a:p>
          </p:txBody>
        </p:sp>
        <p:sp>
          <p:nvSpPr>
            <p:cNvPr id="2844" name="Google Shape;2844;p161"/>
            <p:cNvSpPr/>
            <p:nvPr/>
          </p:nvSpPr>
          <p:spPr>
            <a:xfrm>
              <a:off x="5257147" y="2547625"/>
              <a:ext cx="771900" cy="966600"/>
            </a:xfrm>
            <a:prstGeom prst="roundRect">
              <a:avLst>
                <a:gd name="adj" fmla="val 8600"/>
              </a:avLst>
            </a:prstGeom>
            <a:solidFill>
              <a:srgbClr val="F3F3F3"/>
            </a:solidFill>
            <a:ln w="9525"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600">
                  <a:solidFill>
                    <a:schemeClr val="dk1"/>
                  </a:solidFill>
                  <a:latin typeface="Roboto Light"/>
                  <a:ea typeface="Roboto Light"/>
                  <a:cs typeface="Roboto Light"/>
                  <a:sym typeface="Roboto Light"/>
                </a:rPr>
                <a:t>5</a:t>
              </a:r>
              <a:endParaRPr sz="5600"/>
            </a:p>
          </p:txBody>
        </p:sp>
        <p:sp>
          <p:nvSpPr>
            <p:cNvPr id="2845" name="Google Shape;2845;p161"/>
            <p:cNvSpPr/>
            <p:nvPr/>
          </p:nvSpPr>
          <p:spPr>
            <a:xfrm>
              <a:off x="6150317" y="2547625"/>
              <a:ext cx="771900" cy="966600"/>
            </a:xfrm>
            <a:prstGeom prst="roundRect">
              <a:avLst>
                <a:gd name="adj" fmla="val 8600"/>
              </a:avLst>
            </a:prstGeom>
            <a:solidFill>
              <a:srgbClr val="F3F3F3"/>
            </a:solidFill>
            <a:ln w="9525"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600">
                  <a:solidFill>
                    <a:schemeClr val="dk1"/>
                  </a:solidFill>
                  <a:latin typeface="Roboto Light"/>
                  <a:ea typeface="Roboto Light"/>
                  <a:cs typeface="Roboto Light"/>
                  <a:sym typeface="Roboto Light"/>
                </a:rPr>
                <a:t>6</a:t>
              </a:r>
              <a:endParaRPr sz="5600"/>
            </a:p>
          </p:txBody>
        </p:sp>
        <p:sp>
          <p:nvSpPr>
            <p:cNvPr id="2846" name="Google Shape;2846;p161"/>
            <p:cNvSpPr/>
            <p:nvPr/>
          </p:nvSpPr>
          <p:spPr>
            <a:xfrm>
              <a:off x="7043486" y="2547625"/>
              <a:ext cx="771900" cy="966600"/>
            </a:xfrm>
            <a:prstGeom prst="roundRect">
              <a:avLst>
                <a:gd name="adj" fmla="val 8600"/>
              </a:avLst>
            </a:prstGeom>
            <a:solidFill>
              <a:srgbClr val="F3F3F3"/>
            </a:solidFill>
            <a:ln w="9525"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600">
                  <a:solidFill>
                    <a:schemeClr val="dk1"/>
                  </a:solidFill>
                  <a:latin typeface="Roboto Light"/>
                  <a:ea typeface="Roboto Light"/>
                  <a:cs typeface="Roboto Light"/>
                  <a:sym typeface="Roboto Light"/>
                </a:rPr>
                <a:t>7</a:t>
              </a:r>
              <a:endParaRPr sz="5600"/>
            </a:p>
          </p:txBody>
        </p:sp>
        <p:sp>
          <p:nvSpPr>
            <p:cNvPr id="2847" name="Google Shape;2847;p161"/>
            <p:cNvSpPr/>
            <p:nvPr/>
          </p:nvSpPr>
          <p:spPr>
            <a:xfrm>
              <a:off x="7936656" y="2547625"/>
              <a:ext cx="771900" cy="966600"/>
            </a:xfrm>
            <a:prstGeom prst="roundRect">
              <a:avLst>
                <a:gd name="adj" fmla="val 8600"/>
              </a:avLst>
            </a:prstGeom>
            <a:solidFill>
              <a:srgbClr val="F3F3F3"/>
            </a:solidFill>
            <a:ln w="9525"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600">
                  <a:solidFill>
                    <a:schemeClr val="dk1"/>
                  </a:solidFill>
                  <a:latin typeface="Roboto Light"/>
                  <a:ea typeface="Roboto Light"/>
                  <a:cs typeface="Roboto Light"/>
                  <a:sym typeface="Roboto Light"/>
                </a:rPr>
                <a:t>8</a:t>
              </a:r>
              <a:endParaRPr sz="5600"/>
            </a:p>
          </p:txBody>
        </p:sp>
        <p:sp>
          <p:nvSpPr>
            <p:cNvPr id="2848" name="Google Shape;2848;p161"/>
            <p:cNvSpPr/>
            <p:nvPr/>
          </p:nvSpPr>
          <p:spPr>
            <a:xfrm>
              <a:off x="8829825" y="2547625"/>
              <a:ext cx="771900" cy="966600"/>
            </a:xfrm>
            <a:prstGeom prst="roundRect">
              <a:avLst>
                <a:gd name="adj" fmla="val 8600"/>
              </a:avLst>
            </a:prstGeom>
            <a:solidFill>
              <a:srgbClr val="F3F3F3"/>
            </a:solidFill>
            <a:ln w="9525"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5600">
                  <a:solidFill>
                    <a:schemeClr val="dk1"/>
                  </a:solidFill>
                  <a:latin typeface="Roboto Light"/>
                  <a:ea typeface="Roboto Light"/>
                  <a:cs typeface="Roboto Light"/>
                  <a:sym typeface="Roboto Light"/>
                </a:rPr>
                <a:t>9</a:t>
              </a:r>
              <a:endParaRPr sz="5600"/>
            </a:p>
          </p:txBody>
        </p:sp>
      </p:grpSp>
      <p:sp>
        <p:nvSpPr>
          <p:cNvPr id="2849" name="Google Shape;2849;p161"/>
          <p:cNvSpPr txBox="1"/>
          <p:nvPr/>
        </p:nvSpPr>
        <p:spPr>
          <a:xfrm flipH="1">
            <a:off x="8478300" y="2241250"/>
            <a:ext cx="665700" cy="16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0">
                <a:latin typeface="Roboto Light"/>
                <a:ea typeface="Roboto Light"/>
                <a:cs typeface="Roboto Light"/>
                <a:sym typeface="Roboto Light"/>
              </a:rPr>
              <a:t>]</a:t>
            </a:r>
            <a:endParaRPr sz="11000">
              <a:latin typeface="Roboto Light"/>
              <a:ea typeface="Roboto Light"/>
              <a:cs typeface="Roboto Light"/>
              <a:sym typeface="Roboto Light"/>
            </a:endParaRPr>
          </a:p>
        </p:txBody>
      </p:sp>
      <p:sp>
        <p:nvSpPr>
          <p:cNvPr id="2850" name="Google Shape;2850;p1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55</a:t>
            </a:fld>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54"/>
        <p:cNvGrpSpPr/>
        <p:nvPr/>
      </p:nvGrpSpPr>
      <p:grpSpPr>
        <a:xfrm>
          <a:off x="0" y="0"/>
          <a:ext cx="0" cy="0"/>
          <a:chOff x="0" y="0"/>
          <a:chExt cx="0" cy="0"/>
        </a:xfrm>
      </p:grpSpPr>
      <p:sp>
        <p:nvSpPr>
          <p:cNvPr id="2855" name="Google Shape;2855;p162"/>
          <p:cNvSpPr txBox="1">
            <a:spLocks noGrp="1"/>
          </p:cNvSpPr>
          <p:nvPr>
            <p:ph type="title"/>
          </p:nvPr>
        </p:nvSpPr>
        <p:spPr>
          <a:xfrm>
            <a:off x="2959950" y="1397475"/>
            <a:ext cx="5784000" cy="2605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200">
                <a:latin typeface="Roboto Light"/>
                <a:ea typeface="Roboto Light"/>
                <a:cs typeface="Roboto Light"/>
                <a:sym typeface="Roboto Light"/>
              </a:rPr>
              <a:t>For modern cryptography, key space is defined by the number of binary bits used in the key, known as </a:t>
            </a:r>
            <a:r>
              <a:rPr lang="en" sz="3200"/>
              <a:t>bit size</a:t>
            </a:r>
            <a:r>
              <a:rPr lang="en" sz="3200">
                <a:latin typeface="Roboto Light"/>
                <a:ea typeface="Roboto Light"/>
                <a:cs typeface="Roboto Light"/>
                <a:sym typeface="Roboto Light"/>
              </a:rPr>
              <a:t>.</a:t>
            </a:r>
            <a:endParaRPr sz="3200">
              <a:latin typeface="Roboto Light"/>
              <a:ea typeface="Roboto Light"/>
              <a:cs typeface="Roboto Light"/>
              <a:sym typeface="Roboto Light"/>
            </a:endParaRPr>
          </a:p>
        </p:txBody>
      </p:sp>
      <p:sp>
        <p:nvSpPr>
          <p:cNvPr id="2856" name="Google Shape;2856;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pic>
        <p:nvPicPr>
          <p:cNvPr id="2857" name="Google Shape;2857;p162"/>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61"/>
        <p:cNvGrpSpPr/>
        <p:nvPr/>
      </p:nvGrpSpPr>
      <p:grpSpPr>
        <a:xfrm>
          <a:off x="0" y="0"/>
          <a:ext cx="0" cy="0"/>
          <a:chOff x="0" y="0"/>
          <a:chExt cx="0" cy="0"/>
        </a:xfrm>
      </p:grpSpPr>
      <p:pic>
        <p:nvPicPr>
          <p:cNvPr id="2862" name="Google Shape;2862;p163"/>
          <p:cNvPicPr preferRelativeResize="0"/>
          <p:nvPr/>
        </p:nvPicPr>
        <p:blipFill rotWithShape="1">
          <a:blip r:embed="rId3">
            <a:alphaModFix/>
          </a:blip>
          <a:srcRect l="6696" t="19687" r="11544" b="19681"/>
          <a:stretch/>
        </p:blipFill>
        <p:spPr>
          <a:xfrm>
            <a:off x="-12300" y="0"/>
            <a:ext cx="9164129" cy="5143502"/>
          </a:xfrm>
          <a:prstGeom prst="rect">
            <a:avLst/>
          </a:prstGeom>
          <a:noFill/>
          <a:ln>
            <a:noFill/>
          </a:ln>
        </p:spPr>
      </p:pic>
      <p:cxnSp>
        <p:nvCxnSpPr>
          <p:cNvPr id="2863" name="Google Shape;2863;p163"/>
          <p:cNvCxnSpPr/>
          <p:nvPr/>
        </p:nvCxnSpPr>
        <p:spPr>
          <a:xfrm>
            <a:off x="274375" y="640080"/>
            <a:ext cx="8595600" cy="10200"/>
          </a:xfrm>
          <a:prstGeom prst="straightConnector1">
            <a:avLst/>
          </a:prstGeom>
          <a:noFill/>
          <a:ln w="9525" cap="flat" cmpd="sng">
            <a:solidFill>
              <a:srgbClr val="000000"/>
            </a:solidFill>
            <a:prstDash val="solid"/>
            <a:round/>
            <a:headEnd type="none" w="med" len="med"/>
            <a:tailEnd type="none" w="med" len="med"/>
          </a:ln>
        </p:spPr>
      </p:cxnSp>
      <p:sp>
        <p:nvSpPr>
          <p:cNvPr id="2864" name="Google Shape;2864;p163"/>
          <p:cNvSpPr txBox="1">
            <a:spLocks noGrp="1"/>
          </p:cNvSpPr>
          <p:nvPr>
            <p:ph type="title"/>
          </p:nvPr>
        </p:nvSpPr>
        <p:spPr>
          <a:xfrm>
            <a:off x="-12300" y="0"/>
            <a:ext cx="8595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3F3F3"/>
                </a:solidFill>
              </a:rPr>
              <a:t>Keys and Bit Size</a:t>
            </a:r>
            <a:endParaRPr>
              <a:solidFill>
                <a:srgbClr val="F3F3F3"/>
              </a:solidFill>
            </a:endParaRPr>
          </a:p>
        </p:txBody>
      </p:sp>
      <p:sp>
        <p:nvSpPr>
          <p:cNvPr id="2865" name="Google Shape;2865;p1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You may hear the question:</a:t>
            </a:r>
            <a:endParaRPr sz="3200" i="1">
              <a:solidFill>
                <a:srgbClr val="FFFFFF"/>
              </a:solidFill>
            </a:endParaRPr>
          </a:p>
        </p:txBody>
      </p:sp>
      <p:sp>
        <p:nvSpPr>
          <p:cNvPr id="2866" name="Google Shape;2866;p163"/>
          <p:cNvSpPr txBox="1">
            <a:spLocks noGrp="1"/>
          </p:cNvSpPr>
          <p:nvPr>
            <p:ph type="subTitle" idx="1"/>
          </p:nvPr>
        </p:nvSpPr>
        <p:spPr>
          <a:xfrm>
            <a:off x="1468650" y="1360475"/>
            <a:ext cx="7047300" cy="3192000"/>
          </a:xfrm>
          <a:prstGeom prst="rect">
            <a:avLst/>
          </a:prstGeom>
        </p:spPr>
        <p:txBody>
          <a:bodyPr spcFirstLastPara="1" wrap="square" lIns="457200" tIns="91425" rIns="457200" bIns="0" anchor="ctr" anchorCtr="0">
            <a:noAutofit/>
          </a:bodyPr>
          <a:lstStyle/>
          <a:p>
            <a:pPr marL="0" lvl="0" indent="0" algn="ctr" rtl="0">
              <a:spcBef>
                <a:spcPts val="0"/>
              </a:spcBef>
              <a:spcAft>
                <a:spcPts val="0"/>
              </a:spcAft>
              <a:buNone/>
            </a:pPr>
            <a:r>
              <a:rPr lang="en" sz="3000" i="1">
                <a:solidFill>
                  <a:srgbClr val="FFFFFF"/>
                </a:solidFill>
                <a:latin typeface="Roboto Medium"/>
                <a:ea typeface="Roboto Medium"/>
                <a:cs typeface="Roboto Medium"/>
                <a:sym typeface="Roboto Medium"/>
              </a:rPr>
              <a:t>“How much more secure </a:t>
            </a:r>
            <a:endParaRPr sz="3000" i="1">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3000" i="1">
                <a:solidFill>
                  <a:srgbClr val="FFFFFF"/>
                </a:solidFill>
                <a:latin typeface="Roboto Medium"/>
                <a:ea typeface="Roboto Medium"/>
                <a:cs typeface="Roboto Medium"/>
                <a:sym typeface="Roboto Medium"/>
              </a:rPr>
              <a:t>is </a:t>
            </a:r>
            <a:r>
              <a:rPr lang="en" sz="3000">
                <a:solidFill>
                  <a:srgbClr val="FFFFFF"/>
                </a:solidFill>
                <a:latin typeface="Roboto Medium"/>
                <a:ea typeface="Roboto Medium"/>
                <a:cs typeface="Roboto Medium"/>
                <a:sym typeface="Roboto Medium"/>
              </a:rPr>
              <a:t>x</a:t>
            </a:r>
            <a:r>
              <a:rPr lang="en" sz="3000" i="1">
                <a:solidFill>
                  <a:srgbClr val="FFFFFF"/>
                </a:solidFill>
                <a:latin typeface="Roboto Medium"/>
                <a:ea typeface="Roboto Medium"/>
                <a:cs typeface="Roboto Medium"/>
                <a:sym typeface="Roboto Medium"/>
              </a:rPr>
              <a:t> more bits of encryption?”</a:t>
            </a:r>
            <a:endParaRPr sz="3000" i="1">
              <a:solidFill>
                <a:srgbClr val="FFFFFF"/>
              </a:solidFill>
              <a:latin typeface="Roboto Medium"/>
              <a:ea typeface="Roboto Medium"/>
              <a:cs typeface="Roboto Medium"/>
              <a:sym typeface="Roboto Medium"/>
            </a:endParaRPr>
          </a:p>
        </p:txBody>
      </p:sp>
      <p:cxnSp>
        <p:nvCxnSpPr>
          <p:cNvPr id="2867" name="Google Shape;2867;p16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868" name="Google Shape;2868;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57</a:t>
            </a:fld>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72"/>
        <p:cNvGrpSpPr/>
        <p:nvPr/>
      </p:nvGrpSpPr>
      <p:grpSpPr>
        <a:xfrm>
          <a:off x="0" y="0"/>
          <a:ext cx="0" cy="0"/>
          <a:chOff x="0" y="0"/>
          <a:chExt cx="0" cy="0"/>
        </a:xfrm>
      </p:grpSpPr>
      <p:sp>
        <p:nvSpPr>
          <p:cNvPr id="2873" name="Google Shape;2873;p164"/>
          <p:cNvSpPr/>
          <p:nvPr/>
        </p:nvSpPr>
        <p:spPr>
          <a:xfrm>
            <a:off x="-30475" y="0"/>
            <a:ext cx="9168600" cy="5143500"/>
          </a:xfrm>
          <a:prstGeom prst="rect">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2874" name="Google Shape;2874;p164"/>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875" name="Google Shape;2875;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Keys and bit size</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876" name="Google Shape;2876;p164"/>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We’ll need to understand how bit size affects key space and the level of encryption. </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877" name="Google Shape;2877;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    </a:t>
            </a:r>
            <a:endParaRPr/>
          </a:p>
        </p:txBody>
      </p:sp>
      <p:sp>
        <p:nvSpPr>
          <p:cNvPr id="2878" name="Google Shape;2878;p164"/>
          <p:cNvSpPr txBox="1">
            <a:spLocks noGrp="1"/>
          </p:cNvSpPr>
          <p:nvPr>
            <p:ph type="body" idx="3"/>
          </p:nvPr>
        </p:nvSpPr>
        <p:spPr>
          <a:xfrm>
            <a:off x="465300" y="1183050"/>
            <a:ext cx="5574000" cy="42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600">
                <a:solidFill>
                  <a:srgbClr val="FFFFFF"/>
                </a:solidFill>
                <a:latin typeface="Roboto Medium"/>
                <a:ea typeface="Roboto Medium"/>
                <a:cs typeface="Roboto Medium"/>
                <a:sym typeface="Roboto Medium"/>
              </a:rPr>
              <a:t>For each bit added,  the key space doubles in size.</a:t>
            </a:r>
            <a:r>
              <a:rPr lang="en" sz="1600">
                <a:solidFill>
                  <a:schemeClr val="dk1"/>
                </a:solidFill>
                <a:latin typeface="Roboto Medium"/>
                <a:ea typeface="Roboto Medium"/>
                <a:cs typeface="Roboto Medium"/>
                <a:sym typeface="Roboto Medium"/>
              </a:rPr>
              <a:t> </a:t>
            </a:r>
            <a:endParaRPr sz="1600">
              <a:latin typeface="Roboto Medium"/>
              <a:ea typeface="Roboto Medium"/>
              <a:cs typeface="Roboto Medium"/>
              <a:sym typeface="Roboto Medium"/>
            </a:endParaRPr>
          </a:p>
        </p:txBody>
      </p:sp>
      <p:sp>
        <p:nvSpPr>
          <p:cNvPr id="2879" name="Google Shape;2879;p164"/>
          <p:cNvSpPr/>
          <p:nvPr/>
        </p:nvSpPr>
        <p:spPr>
          <a:xfrm>
            <a:off x="5108750" y="1185775"/>
            <a:ext cx="2949900" cy="2802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a:solidFill>
                  <a:schemeClr val="lt1"/>
                </a:solidFill>
                <a:latin typeface="Roboto"/>
                <a:ea typeface="Roboto"/>
                <a:cs typeface="Roboto"/>
                <a:sym typeface="Roboto"/>
              </a:rPr>
              <a:t>Key space = 2 </a:t>
            </a:r>
            <a:r>
              <a:rPr lang="en" sz="1500" baseline="30000">
                <a:solidFill>
                  <a:schemeClr val="lt1"/>
                </a:solidFill>
                <a:latin typeface="Roboto"/>
                <a:ea typeface="Roboto"/>
                <a:cs typeface="Roboto"/>
                <a:sym typeface="Roboto"/>
              </a:rPr>
              <a:t>bit size</a:t>
            </a:r>
            <a:endParaRPr sz="1500" baseline="30000">
              <a:latin typeface="Roboto"/>
              <a:ea typeface="Roboto"/>
              <a:cs typeface="Roboto"/>
              <a:sym typeface="Roboto"/>
            </a:endParaRPr>
          </a:p>
        </p:txBody>
      </p:sp>
      <p:sp>
        <p:nvSpPr>
          <p:cNvPr id="2880" name="Google Shape;2880;p164"/>
          <p:cNvSpPr txBox="1"/>
          <p:nvPr/>
        </p:nvSpPr>
        <p:spPr>
          <a:xfrm>
            <a:off x="4712375" y="1730875"/>
            <a:ext cx="2250300" cy="426900"/>
          </a:xfrm>
          <a:prstGeom prst="rect">
            <a:avLst/>
          </a:prstGeom>
          <a:noFill/>
          <a:ln>
            <a:noFill/>
          </a:ln>
        </p:spPr>
        <p:txBody>
          <a:bodyPr spcFirstLastPara="1" wrap="square" lIns="0" tIns="0" rIns="0" bIns="0" anchor="t" anchorCtr="0">
            <a:noAutofit/>
          </a:bodyPr>
          <a:lstStyle/>
          <a:p>
            <a:pPr marL="114300" lvl="0" indent="0" algn="l" rtl="0">
              <a:spcBef>
                <a:spcPts val="0"/>
              </a:spcBef>
              <a:spcAft>
                <a:spcPts val="0"/>
              </a:spcAft>
              <a:buNone/>
            </a:pPr>
            <a:r>
              <a:rPr lang="en" b="1">
                <a:solidFill>
                  <a:srgbClr val="FFFFFF"/>
                </a:solidFill>
                <a:latin typeface="Roboto"/>
                <a:ea typeface="Roboto"/>
                <a:cs typeface="Roboto"/>
                <a:sym typeface="Roboto"/>
              </a:rPr>
              <a:t>Key space = 2</a:t>
            </a:r>
            <a:r>
              <a:rPr lang="en">
                <a:solidFill>
                  <a:srgbClr val="FFFFFF"/>
                </a:solidFill>
                <a:latin typeface="Inconsolata"/>
                <a:ea typeface="Inconsolata"/>
                <a:cs typeface="Inconsolata"/>
                <a:sym typeface="Inconsolata"/>
              </a:rPr>
              <a:t> (1, 0)</a:t>
            </a:r>
            <a:endParaRPr>
              <a:solidFill>
                <a:srgbClr val="FFFFFF"/>
              </a:solidFill>
              <a:latin typeface="Inconsolata"/>
              <a:ea typeface="Inconsolata"/>
              <a:cs typeface="Inconsolata"/>
              <a:sym typeface="Inconsolata"/>
            </a:endParaRPr>
          </a:p>
        </p:txBody>
      </p:sp>
      <p:sp>
        <p:nvSpPr>
          <p:cNvPr id="2881" name="Google Shape;2881;p164"/>
          <p:cNvSpPr txBox="1"/>
          <p:nvPr/>
        </p:nvSpPr>
        <p:spPr>
          <a:xfrm>
            <a:off x="5156025" y="2118025"/>
            <a:ext cx="3050700" cy="426900"/>
          </a:xfrm>
          <a:prstGeom prst="rect">
            <a:avLst/>
          </a:prstGeom>
          <a:noFill/>
          <a:ln>
            <a:noFill/>
          </a:ln>
        </p:spPr>
        <p:txBody>
          <a:bodyPr spcFirstLastPara="1" wrap="square" lIns="0" tIns="0" rIns="0" bIns="0" anchor="t" anchorCtr="0">
            <a:noAutofit/>
          </a:bodyPr>
          <a:lstStyle/>
          <a:p>
            <a:pPr marL="114300" lvl="0" indent="0" algn="l" rtl="0">
              <a:spcBef>
                <a:spcPts val="0"/>
              </a:spcBef>
              <a:spcAft>
                <a:spcPts val="0"/>
              </a:spcAft>
              <a:buNone/>
            </a:pPr>
            <a:r>
              <a:rPr lang="en" b="1">
                <a:solidFill>
                  <a:srgbClr val="FFFFFF"/>
                </a:solidFill>
                <a:latin typeface="Roboto"/>
                <a:ea typeface="Roboto"/>
                <a:cs typeface="Roboto"/>
                <a:sym typeface="Roboto"/>
              </a:rPr>
              <a:t>Key space = 4</a:t>
            </a:r>
            <a:r>
              <a:rPr lang="en">
                <a:solidFill>
                  <a:srgbClr val="FFFFFF"/>
                </a:solidFill>
                <a:latin typeface="Inconsolata"/>
                <a:ea typeface="Inconsolata"/>
                <a:cs typeface="Inconsolata"/>
                <a:sym typeface="Inconsolata"/>
              </a:rPr>
              <a:t> (00, 01, 10, 11)</a:t>
            </a:r>
            <a:endParaRPr>
              <a:solidFill>
                <a:srgbClr val="FFFFFF"/>
              </a:solidFill>
              <a:latin typeface="Inconsolata"/>
              <a:ea typeface="Inconsolata"/>
              <a:cs typeface="Inconsolata"/>
              <a:sym typeface="Inconsolata"/>
            </a:endParaRPr>
          </a:p>
        </p:txBody>
      </p:sp>
      <p:sp>
        <p:nvSpPr>
          <p:cNvPr id="2882" name="Google Shape;2882;p164"/>
          <p:cNvSpPr txBox="1"/>
          <p:nvPr/>
        </p:nvSpPr>
        <p:spPr>
          <a:xfrm>
            <a:off x="5625525" y="2444875"/>
            <a:ext cx="3576600" cy="476100"/>
          </a:xfrm>
          <a:prstGeom prst="rect">
            <a:avLst/>
          </a:prstGeom>
          <a:noFill/>
          <a:ln>
            <a:noFill/>
          </a:ln>
        </p:spPr>
        <p:txBody>
          <a:bodyPr spcFirstLastPara="1" wrap="square" lIns="0" tIns="0" rIns="0" bIns="0" anchor="t" anchorCtr="0">
            <a:noAutofit/>
          </a:bodyPr>
          <a:lstStyle/>
          <a:p>
            <a:pPr marL="114300" lvl="0" indent="0" algn="l" rtl="0">
              <a:spcBef>
                <a:spcPts val="0"/>
              </a:spcBef>
              <a:spcAft>
                <a:spcPts val="0"/>
              </a:spcAft>
              <a:buNone/>
            </a:pPr>
            <a:r>
              <a:rPr lang="en" b="1">
                <a:solidFill>
                  <a:srgbClr val="FFFFFF"/>
                </a:solidFill>
                <a:latin typeface="Roboto"/>
                <a:ea typeface="Roboto"/>
                <a:cs typeface="Roboto"/>
                <a:sym typeface="Roboto"/>
              </a:rPr>
              <a:t>Key space = 8</a:t>
            </a:r>
            <a:r>
              <a:rPr lang="en">
                <a:solidFill>
                  <a:srgbClr val="FFFFFF"/>
                </a:solidFill>
                <a:latin typeface="Inconsolata"/>
                <a:ea typeface="Inconsolata"/>
                <a:cs typeface="Inconsolata"/>
                <a:sym typeface="Inconsolata"/>
              </a:rPr>
              <a:t> (000, 001, 010, 100, </a:t>
            </a:r>
            <a:endParaRPr>
              <a:solidFill>
                <a:srgbClr val="FFFFFF"/>
              </a:solidFill>
              <a:latin typeface="Inconsolata"/>
              <a:ea typeface="Inconsolata"/>
              <a:cs typeface="Inconsolata"/>
              <a:sym typeface="Inconsolata"/>
            </a:endParaRPr>
          </a:p>
          <a:p>
            <a:pPr marL="114300" lvl="0" indent="0" algn="l" rtl="0">
              <a:spcBef>
                <a:spcPts val="0"/>
              </a:spcBef>
              <a:spcAft>
                <a:spcPts val="0"/>
              </a:spcAft>
              <a:buNone/>
            </a:pPr>
            <a:r>
              <a:rPr lang="en">
                <a:solidFill>
                  <a:srgbClr val="FFFFFF"/>
                </a:solidFill>
                <a:latin typeface="Inconsolata"/>
                <a:ea typeface="Inconsolata"/>
                <a:cs typeface="Inconsolata"/>
                <a:sym typeface="Inconsolata"/>
              </a:rPr>
              <a:t>101, 110, 111)</a:t>
            </a:r>
            <a:endParaRPr>
              <a:solidFill>
                <a:srgbClr val="FFFFFF"/>
              </a:solidFill>
              <a:latin typeface="Inconsolata"/>
              <a:ea typeface="Inconsolata"/>
              <a:cs typeface="Inconsolata"/>
              <a:sym typeface="Inconsolata"/>
            </a:endParaRPr>
          </a:p>
        </p:txBody>
      </p:sp>
      <p:sp>
        <p:nvSpPr>
          <p:cNvPr id="2883" name="Google Shape;2883;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58</a:t>
            </a:fld>
            <a:endParaRPr>
              <a:solidFill>
                <a:srgbClr val="FFFFFF"/>
              </a:solidFill>
            </a:endParaRPr>
          </a:p>
        </p:txBody>
      </p:sp>
      <p:grpSp>
        <p:nvGrpSpPr>
          <p:cNvPr id="2884" name="Google Shape;2884;p164"/>
          <p:cNvGrpSpPr/>
          <p:nvPr/>
        </p:nvGrpSpPr>
        <p:grpSpPr>
          <a:xfrm>
            <a:off x="2362026" y="1776477"/>
            <a:ext cx="3690180" cy="1480892"/>
            <a:chOff x="462907" y="1476350"/>
            <a:chExt cx="6845075" cy="2521525"/>
          </a:xfrm>
        </p:grpSpPr>
        <p:grpSp>
          <p:nvGrpSpPr>
            <p:cNvPr id="2885" name="Google Shape;2885;p164"/>
            <p:cNvGrpSpPr/>
            <p:nvPr/>
          </p:nvGrpSpPr>
          <p:grpSpPr>
            <a:xfrm>
              <a:off x="462907" y="3367275"/>
              <a:ext cx="6845075" cy="630600"/>
              <a:chOff x="1301107" y="3367275"/>
              <a:chExt cx="6845075" cy="630600"/>
            </a:xfrm>
          </p:grpSpPr>
          <p:sp>
            <p:nvSpPr>
              <p:cNvPr id="2886" name="Google Shape;2886;p164"/>
              <p:cNvSpPr/>
              <p:nvPr/>
            </p:nvSpPr>
            <p:spPr>
              <a:xfrm>
                <a:off x="1301107" y="3367275"/>
                <a:ext cx="1716000" cy="6306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887" name="Google Shape;2887;p164"/>
              <p:cNvSpPr/>
              <p:nvPr/>
            </p:nvSpPr>
            <p:spPr>
              <a:xfrm>
                <a:off x="3008832" y="3367275"/>
                <a:ext cx="1716000" cy="6306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888" name="Google Shape;2888;p164"/>
              <p:cNvSpPr/>
              <p:nvPr/>
            </p:nvSpPr>
            <p:spPr>
              <a:xfrm>
                <a:off x="4722457" y="3367275"/>
                <a:ext cx="1716000" cy="6306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889" name="Google Shape;2889;p164"/>
              <p:cNvSpPr/>
              <p:nvPr/>
            </p:nvSpPr>
            <p:spPr>
              <a:xfrm>
                <a:off x="6430182" y="3367275"/>
                <a:ext cx="1716000" cy="6306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grpSp>
        <p:grpSp>
          <p:nvGrpSpPr>
            <p:cNvPr id="2890" name="Google Shape;2890;p164"/>
            <p:cNvGrpSpPr/>
            <p:nvPr/>
          </p:nvGrpSpPr>
          <p:grpSpPr>
            <a:xfrm>
              <a:off x="1316770" y="2731725"/>
              <a:ext cx="5137350" cy="630600"/>
              <a:chOff x="1301107" y="3367275"/>
              <a:chExt cx="5137350" cy="630600"/>
            </a:xfrm>
          </p:grpSpPr>
          <p:sp>
            <p:nvSpPr>
              <p:cNvPr id="2891" name="Google Shape;2891;p164"/>
              <p:cNvSpPr/>
              <p:nvPr/>
            </p:nvSpPr>
            <p:spPr>
              <a:xfrm>
                <a:off x="1301107" y="3367275"/>
                <a:ext cx="1716000" cy="6306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892" name="Google Shape;2892;p164"/>
              <p:cNvSpPr/>
              <p:nvPr/>
            </p:nvSpPr>
            <p:spPr>
              <a:xfrm>
                <a:off x="3008832" y="3367275"/>
                <a:ext cx="1716000" cy="6306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893" name="Google Shape;2893;p164"/>
              <p:cNvSpPr/>
              <p:nvPr/>
            </p:nvSpPr>
            <p:spPr>
              <a:xfrm>
                <a:off x="4722457" y="3367275"/>
                <a:ext cx="1716000" cy="6306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grpSp>
        <p:grpSp>
          <p:nvGrpSpPr>
            <p:cNvPr id="2894" name="Google Shape;2894;p164"/>
            <p:cNvGrpSpPr/>
            <p:nvPr/>
          </p:nvGrpSpPr>
          <p:grpSpPr>
            <a:xfrm>
              <a:off x="2173582" y="2101125"/>
              <a:ext cx="3423725" cy="630600"/>
              <a:chOff x="1301107" y="3367275"/>
              <a:chExt cx="3423725" cy="630600"/>
            </a:xfrm>
          </p:grpSpPr>
          <p:sp>
            <p:nvSpPr>
              <p:cNvPr id="2895" name="Google Shape;2895;p164"/>
              <p:cNvSpPr/>
              <p:nvPr/>
            </p:nvSpPr>
            <p:spPr>
              <a:xfrm>
                <a:off x="1301107" y="3367275"/>
                <a:ext cx="1716000" cy="6306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896" name="Google Shape;2896;p164"/>
              <p:cNvSpPr/>
              <p:nvPr/>
            </p:nvSpPr>
            <p:spPr>
              <a:xfrm>
                <a:off x="3008832" y="3367275"/>
                <a:ext cx="1716000" cy="6306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grpSp>
        <p:sp>
          <p:nvSpPr>
            <p:cNvPr id="2897" name="Google Shape;2897;p164"/>
            <p:cNvSpPr/>
            <p:nvPr/>
          </p:nvSpPr>
          <p:spPr>
            <a:xfrm>
              <a:off x="3027445" y="1476350"/>
              <a:ext cx="1716000" cy="6306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grpSp>
      <p:sp>
        <p:nvSpPr>
          <p:cNvPr id="2898" name="Google Shape;2898;p164"/>
          <p:cNvSpPr/>
          <p:nvPr/>
        </p:nvSpPr>
        <p:spPr>
          <a:xfrm>
            <a:off x="3592457" y="3257363"/>
            <a:ext cx="5910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899" name="Google Shape;2899;p164"/>
          <p:cNvSpPr/>
          <p:nvPr/>
        </p:nvSpPr>
        <p:spPr>
          <a:xfrm>
            <a:off x="3001536" y="3257363"/>
            <a:ext cx="5910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00" name="Google Shape;2900;p164"/>
          <p:cNvSpPr/>
          <p:nvPr/>
        </p:nvSpPr>
        <p:spPr>
          <a:xfrm>
            <a:off x="2410614" y="3257363"/>
            <a:ext cx="5910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01" name="Google Shape;2901;p164"/>
          <p:cNvSpPr/>
          <p:nvPr/>
        </p:nvSpPr>
        <p:spPr>
          <a:xfrm>
            <a:off x="1826479" y="3257363"/>
            <a:ext cx="5910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02" name="Google Shape;2902;p164"/>
          <p:cNvSpPr/>
          <p:nvPr/>
        </p:nvSpPr>
        <p:spPr>
          <a:xfrm>
            <a:off x="5942557" y="3257363"/>
            <a:ext cx="5910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03" name="Google Shape;2903;p164"/>
          <p:cNvSpPr/>
          <p:nvPr/>
        </p:nvSpPr>
        <p:spPr>
          <a:xfrm>
            <a:off x="5351636" y="3257363"/>
            <a:ext cx="5910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04" name="Google Shape;2904;p164"/>
          <p:cNvSpPr/>
          <p:nvPr/>
        </p:nvSpPr>
        <p:spPr>
          <a:xfrm>
            <a:off x="4760714" y="3257363"/>
            <a:ext cx="5910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05" name="Google Shape;2905;p164"/>
          <p:cNvSpPr/>
          <p:nvPr/>
        </p:nvSpPr>
        <p:spPr>
          <a:xfrm>
            <a:off x="4176579" y="3257363"/>
            <a:ext cx="5910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06" name="Google Shape;2906;p164"/>
          <p:cNvSpPr/>
          <p:nvPr/>
        </p:nvSpPr>
        <p:spPr>
          <a:xfrm>
            <a:off x="2418663"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07" name="Google Shape;2907;p164"/>
          <p:cNvSpPr/>
          <p:nvPr/>
        </p:nvSpPr>
        <p:spPr>
          <a:xfrm>
            <a:off x="2065465"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08" name="Google Shape;2908;p164"/>
          <p:cNvSpPr/>
          <p:nvPr/>
        </p:nvSpPr>
        <p:spPr>
          <a:xfrm>
            <a:off x="1712268"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09" name="Google Shape;2909;p164"/>
          <p:cNvSpPr/>
          <p:nvPr/>
        </p:nvSpPr>
        <p:spPr>
          <a:xfrm>
            <a:off x="1363126"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10" name="Google Shape;2910;p164"/>
          <p:cNvSpPr/>
          <p:nvPr/>
        </p:nvSpPr>
        <p:spPr>
          <a:xfrm>
            <a:off x="3823332"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11" name="Google Shape;2911;p164"/>
          <p:cNvSpPr/>
          <p:nvPr/>
        </p:nvSpPr>
        <p:spPr>
          <a:xfrm>
            <a:off x="3470135"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12" name="Google Shape;2912;p164"/>
          <p:cNvSpPr/>
          <p:nvPr/>
        </p:nvSpPr>
        <p:spPr>
          <a:xfrm>
            <a:off x="3116937"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13" name="Google Shape;2913;p164"/>
          <p:cNvSpPr/>
          <p:nvPr/>
        </p:nvSpPr>
        <p:spPr>
          <a:xfrm>
            <a:off x="2767796"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14" name="Google Shape;2914;p164"/>
          <p:cNvSpPr/>
          <p:nvPr/>
        </p:nvSpPr>
        <p:spPr>
          <a:xfrm>
            <a:off x="5227988"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15" name="Google Shape;2915;p164"/>
          <p:cNvSpPr/>
          <p:nvPr/>
        </p:nvSpPr>
        <p:spPr>
          <a:xfrm>
            <a:off x="4874790"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16" name="Google Shape;2916;p164"/>
          <p:cNvSpPr/>
          <p:nvPr/>
        </p:nvSpPr>
        <p:spPr>
          <a:xfrm>
            <a:off x="4521593"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17" name="Google Shape;2917;p164"/>
          <p:cNvSpPr/>
          <p:nvPr/>
        </p:nvSpPr>
        <p:spPr>
          <a:xfrm>
            <a:off x="4172451"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18" name="Google Shape;2918;p164"/>
          <p:cNvSpPr/>
          <p:nvPr/>
        </p:nvSpPr>
        <p:spPr>
          <a:xfrm>
            <a:off x="6632657"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19" name="Google Shape;2919;p164"/>
          <p:cNvSpPr/>
          <p:nvPr/>
        </p:nvSpPr>
        <p:spPr>
          <a:xfrm>
            <a:off x="6279460"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20" name="Google Shape;2920;p164"/>
          <p:cNvSpPr/>
          <p:nvPr/>
        </p:nvSpPr>
        <p:spPr>
          <a:xfrm>
            <a:off x="5926262"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21" name="Google Shape;2921;p164"/>
          <p:cNvSpPr/>
          <p:nvPr/>
        </p:nvSpPr>
        <p:spPr>
          <a:xfrm>
            <a:off x="5577121" y="3622163"/>
            <a:ext cx="353100" cy="364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22" name="Google Shape;2922;p164"/>
          <p:cNvSpPr/>
          <p:nvPr/>
        </p:nvSpPr>
        <p:spPr>
          <a:xfrm>
            <a:off x="1657819"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23" name="Google Shape;2923;p164"/>
          <p:cNvSpPr/>
          <p:nvPr/>
        </p:nvSpPr>
        <p:spPr>
          <a:xfrm>
            <a:off x="1463350"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24" name="Google Shape;2924;p164"/>
          <p:cNvSpPr/>
          <p:nvPr/>
        </p:nvSpPr>
        <p:spPr>
          <a:xfrm>
            <a:off x="1268881"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25" name="Google Shape;2925;p164"/>
          <p:cNvSpPr/>
          <p:nvPr/>
        </p:nvSpPr>
        <p:spPr>
          <a:xfrm>
            <a:off x="1076645"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26" name="Google Shape;2926;p164"/>
          <p:cNvSpPr/>
          <p:nvPr/>
        </p:nvSpPr>
        <p:spPr>
          <a:xfrm>
            <a:off x="2431225"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27" name="Google Shape;2927;p164"/>
          <p:cNvSpPr/>
          <p:nvPr/>
        </p:nvSpPr>
        <p:spPr>
          <a:xfrm>
            <a:off x="2236756"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28" name="Google Shape;2928;p164"/>
          <p:cNvSpPr/>
          <p:nvPr/>
        </p:nvSpPr>
        <p:spPr>
          <a:xfrm>
            <a:off x="2042287"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29" name="Google Shape;2929;p164"/>
          <p:cNvSpPr/>
          <p:nvPr/>
        </p:nvSpPr>
        <p:spPr>
          <a:xfrm>
            <a:off x="1850051"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30" name="Google Shape;2930;p164"/>
          <p:cNvSpPr/>
          <p:nvPr/>
        </p:nvSpPr>
        <p:spPr>
          <a:xfrm>
            <a:off x="3204624"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31" name="Google Shape;2931;p164"/>
          <p:cNvSpPr/>
          <p:nvPr/>
        </p:nvSpPr>
        <p:spPr>
          <a:xfrm>
            <a:off x="3010154"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32" name="Google Shape;2932;p164"/>
          <p:cNvSpPr/>
          <p:nvPr/>
        </p:nvSpPr>
        <p:spPr>
          <a:xfrm>
            <a:off x="2815685"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33" name="Google Shape;2933;p164"/>
          <p:cNvSpPr/>
          <p:nvPr/>
        </p:nvSpPr>
        <p:spPr>
          <a:xfrm>
            <a:off x="2623449"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34" name="Google Shape;2934;p164"/>
          <p:cNvSpPr/>
          <p:nvPr/>
        </p:nvSpPr>
        <p:spPr>
          <a:xfrm>
            <a:off x="3978029"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35" name="Google Shape;2935;p164"/>
          <p:cNvSpPr/>
          <p:nvPr/>
        </p:nvSpPr>
        <p:spPr>
          <a:xfrm>
            <a:off x="3783560"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36" name="Google Shape;2936;p164"/>
          <p:cNvSpPr/>
          <p:nvPr/>
        </p:nvSpPr>
        <p:spPr>
          <a:xfrm>
            <a:off x="3589091"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37" name="Google Shape;2937;p164"/>
          <p:cNvSpPr/>
          <p:nvPr/>
        </p:nvSpPr>
        <p:spPr>
          <a:xfrm>
            <a:off x="3396855"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38" name="Google Shape;2938;p164"/>
          <p:cNvSpPr/>
          <p:nvPr/>
        </p:nvSpPr>
        <p:spPr>
          <a:xfrm>
            <a:off x="4753669"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39" name="Google Shape;2939;p164"/>
          <p:cNvSpPr/>
          <p:nvPr/>
        </p:nvSpPr>
        <p:spPr>
          <a:xfrm>
            <a:off x="4559200"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40" name="Google Shape;2940;p164"/>
          <p:cNvSpPr/>
          <p:nvPr/>
        </p:nvSpPr>
        <p:spPr>
          <a:xfrm>
            <a:off x="4364731"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41" name="Google Shape;2941;p164"/>
          <p:cNvSpPr/>
          <p:nvPr/>
        </p:nvSpPr>
        <p:spPr>
          <a:xfrm>
            <a:off x="4172495"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42" name="Google Shape;2942;p164"/>
          <p:cNvSpPr/>
          <p:nvPr/>
        </p:nvSpPr>
        <p:spPr>
          <a:xfrm>
            <a:off x="5527075"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43" name="Google Shape;2943;p164"/>
          <p:cNvSpPr/>
          <p:nvPr/>
        </p:nvSpPr>
        <p:spPr>
          <a:xfrm>
            <a:off x="5332606"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44" name="Google Shape;2944;p164"/>
          <p:cNvSpPr/>
          <p:nvPr/>
        </p:nvSpPr>
        <p:spPr>
          <a:xfrm>
            <a:off x="5138137"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45" name="Google Shape;2945;p164"/>
          <p:cNvSpPr/>
          <p:nvPr/>
        </p:nvSpPr>
        <p:spPr>
          <a:xfrm>
            <a:off x="4945901"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46" name="Google Shape;2946;p164"/>
          <p:cNvSpPr/>
          <p:nvPr/>
        </p:nvSpPr>
        <p:spPr>
          <a:xfrm>
            <a:off x="6300474"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47" name="Google Shape;2947;p164"/>
          <p:cNvSpPr/>
          <p:nvPr/>
        </p:nvSpPr>
        <p:spPr>
          <a:xfrm>
            <a:off x="6106004"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48" name="Google Shape;2948;p164"/>
          <p:cNvSpPr/>
          <p:nvPr/>
        </p:nvSpPr>
        <p:spPr>
          <a:xfrm>
            <a:off x="5911535"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49" name="Google Shape;2949;p164"/>
          <p:cNvSpPr/>
          <p:nvPr/>
        </p:nvSpPr>
        <p:spPr>
          <a:xfrm>
            <a:off x="5719299"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50" name="Google Shape;2950;p164"/>
          <p:cNvSpPr/>
          <p:nvPr/>
        </p:nvSpPr>
        <p:spPr>
          <a:xfrm>
            <a:off x="7073879"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51" name="Google Shape;2951;p164"/>
          <p:cNvSpPr/>
          <p:nvPr/>
        </p:nvSpPr>
        <p:spPr>
          <a:xfrm>
            <a:off x="6879410"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52" name="Google Shape;2952;p164"/>
          <p:cNvSpPr/>
          <p:nvPr/>
        </p:nvSpPr>
        <p:spPr>
          <a:xfrm>
            <a:off x="6684941"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53" name="Google Shape;2953;p164"/>
          <p:cNvSpPr/>
          <p:nvPr/>
        </p:nvSpPr>
        <p:spPr>
          <a:xfrm>
            <a:off x="6492705" y="3986970"/>
            <a:ext cx="1944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54" name="Google Shape;2954;p164"/>
          <p:cNvSpPr/>
          <p:nvPr/>
        </p:nvSpPr>
        <p:spPr>
          <a:xfrm>
            <a:off x="1110453"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55" name="Google Shape;2955;p164"/>
          <p:cNvSpPr/>
          <p:nvPr/>
        </p:nvSpPr>
        <p:spPr>
          <a:xfrm>
            <a:off x="1003937"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56" name="Google Shape;2956;p164"/>
          <p:cNvSpPr/>
          <p:nvPr/>
        </p:nvSpPr>
        <p:spPr>
          <a:xfrm>
            <a:off x="897421"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57" name="Google Shape;2957;p164"/>
          <p:cNvSpPr/>
          <p:nvPr/>
        </p:nvSpPr>
        <p:spPr>
          <a:xfrm>
            <a:off x="792128"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58" name="Google Shape;2958;p164"/>
          <p:cNvSpPr/>
          <p:nvPr/>
        </p:nvSpPr>
        <p:spPr>
          <a:xfrm>
            <a:off x="1534069"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59" name="Google Shape;2959;p164"/>
          <p:cNvSpPr/>
          <p:nvPr/>
        </p:nvSpPr>
        <p:spPr>
          <a:xfrm>
            <a:off x="1427552"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60" name="Google Shape;2960;p164"/>
          <p:cNvSpPr/>
          <p:nvPr/>
        </p:nvSpPr>
        <p:spPr>
          <a:xfrm>
            <a:off x="1321036"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61" name="Google Shape;2961;p164"/>
          <p:cNvSpPr/>
          <p:nvPr/>
        </p:nvSpPr>
        <p:spPr>
          <a:xfrm>
            <a:off x="1215744"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62" name="Google Shape;2962;p164"/>
          <p:cNvSpPr/>
          <p:nvPr/>
        </p:nvSpPr>
        <p:spPr>
          <a:xfrm>
            <a:off x="1957680"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63" name="Google Shape;2963;p164"/>
          <p:cNvSpPr/>
          <p:nvPr/>
        </p:nvSpPr>
        <p:spPr>
          <a:xfrm>
            <a:off x="1851164"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64" name="Google Shape;2964;p164"/>
          <p:cNvSpPr/>
          <p:nvPr/>
        </p:nvSpPr>
        <p:spPr>
          <a:xfrm>
            <a:off x="1744648"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65" name="Google Shape;2965;p164"/>
          <p:cNvSpPr/>
          <p:nvPr/>
        </p:nvSpPr>
        <p:spPr>
          <a:xfrm>
            <a:off x="1639355"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66" name="Google Shape;2966;p164"/>
          <p:cNvSpPr/>
          <p:nvPr/>
        </p:nvSpPr>
        <p:spPr>
          <a:xfrm>
            <a:off x="2381295"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67" name="Google Shape;2967;p164"/>
          <p:cNvSpPr/>
          <p:nvPr/>
        </p:nvSpPr>
        <p:spPr>
          <a:xfrm>
            <a:off x="2274779"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68" name="Google Shape;2968;p164"/>
          <p:cNvSpPr/>
          <p:nvPr/>
        </p:nvSpPr>
        <p:spPr>
          <a:xfrm>
            <a:off x="2168263"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69" name="Google Shape;2969;p164"/>
          <p:cNvSpPr/>
          <p:nvPr/>
        </p:nvSpPr>
        <p:spPr>
          <a:xfrm>
            <a:off x="2062970"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70" name="Google Shape;2970;p164"/>
          <p:cNvSpPr/>
          <p:nvPr/>
        </p:nvSpPr>
        <p:spPr>
          <a:xfrm>
            <a:off x="2806134"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71" name="Google Shape;2971;p164"/>
          <p:cNvSpPr/>
          <p:nvPr/>
        </p:nvSpPr>
        <p:spPr>
          <a:xfrm>
            <a:off x="2699618"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72" name="Google Shape;2972;p164"/>
          <p:cNvSpPr/>
          <p:nvPr/>
        </p:nvSpPr>
        <p:spPr>
          <a:xfrm>
            <a:off x="2593102"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73" name="Google Shape;2973;p164"/>
          <p:cNvSpPr/>
          <p:nvPr/>
        </p:nvSpPr>
        <p:spPr>
          <a:xfrm>
            <a:off x="2487809"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74" name="Google Shape;2974;p164"/>
          <p:cNvSpPr/>
          <p:nvPr/>
        </p:nvSpPr>
        <p:spPr>
          <a:xfrm>
            <a:off x="3229749"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75" name="Google Shape;2975;p164"/>
          <p:cNvSpPr/>
          <p:nvPr/>
        </p:nvSpPr>
        <p:spPr>
          <a:xfrm>
            <a:off x="3123233"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76" name="Google Shape;2976;p164"/>
          <p:cNvSpPr/>
          <p:nvPr/>
        </p:nvSpPr>
        <p:spPr>
          <a:xfrm>
            <a:off x="3016717"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77" name="Google Shape;2977;p164"/>
          <p:cNvSpPr/>
          <p:nvPr/>
        </p:nvSpPr>
        <p:spPr>
          <a:xfrm>
            <a:off x="2911424"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78" name="Google Shape;2978;p164"/>
          <p:cNvSpPr/>
          <p:nvPr/>
        </p:nvSpPr>
        <p:spPr>
          <a:xfrm>
            <a:off x="3653360"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79" name="Google Shape;2979;p164"/>
          <p:cNvSpPr/>
          <p:nvPr/>
        </p:nvSpPr>
        <p:spPr>
          <a:xfrm>
            <a:off x="3546844"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80" name="Google Shape;2980;p164"/>
          <p:cNvSpPr/>
          <p:nvPr/>
        </p:nvSpPr>
        <p:spPr>
          <a:xfrm>
            <a:off x="3440328"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81" name="Google Shape;2981;p164"/>
          <p:cNvSpPr/>
          <p:nvPr/>
        </p:nvSpPr>
        <p:spPr>
          <a:xfrm>
            <a:off x="3335035"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82" name="Google Shape;2982;p164"/>
          <p:cNvSpPr/>
          <p:nvPr/>
        </p:nvSpPr>
        <p:spPr>
          <a:xfrm>
            <a:off x="4076975"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83" name="Google Shape;2983;p164"/>
          <p:cNvSpPr/>
          <p:nvPr/>
        </p:nvSpPr>
        <p:spPr>
          <a:xfrm>
            <a:off x="3970459"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84" name="Google Shape;2984;p164"/>
          <p:cNvSpPr/>
          <p:nvPr/>
        </p:nvSpPr>
        <p:spPr>
          <a:xfrm>
            <a:off x="3863943"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85" name="Google Shape;2985;p164"/>
          <p:cNvSpPr/>
          <p:nvPr/>
        </p:nvSpPr>
        <p:spPr>
          <a:xfrm>
            <a:off x="3758650"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86" name="Google Shape;2986;p164"/>
          <p:cNvSpPr/>
          <p:nvPr/>
        </p:nvSpPr>
        <p:spPr>
          <a:xfrm>
            <a:off x="4500578"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87" name="Google Shape;2987;p164"/>
          <p:cNvSpPr/>
          <p:nvPr/>
        </p:nvSpPr>
        <p:spPr>
          <a:xfrm>
            <a:off x="4394062"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88" name="Google Shape;2988;p164"/>
          <p:cNvSpPr/>
          <p:nvPr/>
        </p:nvSpPr>
        <p:spPr>
          <a:xfrm>
            <a:off x="4287546"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89" name="Google Shape;2989;p164"/>
          <p:cNvSpPr/>
          <p:nvPr/>
        </p:nvSpPr>
        <p:spPr>
          <a:xfrm>
            <a:off x="4182253"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90" name="Google Shape;2990;p164"/>
          <p:cNvSpPr/>
          <p:nvPr/>
        </p:nvSpPr>
        <p:spPr>
          <a:xfrm>
            <a:off x="4924194"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91" name="Google Shape;2991;p164"/>
          <p:cNvSpPr/>
          <p:nvPr/>
        </p:nvSpPr>
        <p:spPr>
          <a:xfrm>
            <a:off x="4817677"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92" name="Google Shape;2992;p164"/>
          <p:cNvSpPr/>
          <p:nvPr/>
        </p:nvSpPr>
        <p:spPr>
          <a:xfrm>
            <a:off x="4711161"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93" name="Google Shape;2993;p164"/>
          <p:cNvSpPr/>
          <p:nvPr/>
        </p:nvSpPr>
        <p:spPr>
          <a:xfrm>
            <a:off x="4605869"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94" name="Google Shape;2994;p164"/>
          <p:cNvSpPr/>
          <p:nvPr/>
        </p:nvSpPr>
        <p:spPr>
          <a:xfrm>
            <a:off x="5347805"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95" name="Google Shape;2995;p164"/>
          <p:cNvSpPr/>
          <p:nvPr/>
        </p:nvSpPr>
        <p:spPr>
          <a:xfrm>
            <a:off x="5241289"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96" name="Google Shape;2996;p164"/>
          <p:cNvSpPr/>
          <p:nvPr/>
        </p:nvSpPr>
        <p:spPr>
          <a:xfrm>
            <a:off x="5134773"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97" name="Google Shape;2997;p164"/>
          <p:cNvSpPr/>
          <p:nvPr/>
        </p:nvSpPr>
        <p:spPr>
          <a:xfrm>
            <a:off x="5029480"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98" name="Google Shape;2998;p164"/>
          <p:cNvSpPr/>
          <p:nvPr/>
        </p:nvSpPr>
        <p:spPr>
          <a:xfrm>
            <a:off x="5771420"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2999" name="Google Shape;2999;p164"/>
          <p:cNvSpPr/>
          <p:nvPr/>
        </p:nvSpPr>
        <p:spPr>
          <a:xfrm>
            <a:off x="5664904"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00" name="Google Shape;3000;p164"/>
          <p:cNvSpPr/>
          <p:nvPr/>
        </p:nvSpPr>
        <p:spPr>
          <a:xfrm>
            <a:off x="5558388"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01" name="Google Shape;3001;p164"/>
          <p:cNvSpPr/>
          <p:nvPr/>
        </p:nvSpPr>
        <p:spPr>
          <a:xfrm>
            <a:off x="5453095"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02" name="Google Shape;3002;p164"/>
          <p:cNvSpPr/>
          <p:nvPr/>
        </p:nvSpPr>
        <p:spPr>
          <a:xfrm>
            <a:off x="6196259"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03" name="Google Shape;3003;p164"/>
          <p:cNvSpPr/>
          <p:nvPr/>
        </p:nvSpPr>
        <p:spPr>
          <a:xfrm>
            <a:off x="6089743"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04" name="Google Shape;3004;p164"/>
          <p:cNvSpPr/>
          <p:nvPr/>
        </p:nvSpPr>
        <p:spPr>
          <a:xfrm>
            <a:off x="5983227"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05" name="Google Shape;3005;p164"/>
          <p:cNvSpPr/>
          <p:nvPr/>
        </p:nvSpPr>
        <p:spPr>
          <a:xfrm>
            <a:off x="5877934"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06" name="Google Shape;3006;p164"/>
          <p:cNvSpPr/>
          <p:nvPr/>
        </p:nvSpPr>
        <p:spPr>
          <a:xfrm>
            <a:off x="6619874"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07" name="Google Shape;3007;p164"/>
          <p:cNvSpPr/>
          <p:nvPr/>
        </p:nvSpPr>
        <p:spPr>
          <a:xfrm>
            <a:off x="6513358"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08" name="Google Shape;3008;p164"/>
          <p:cNvSpPr/>
          <p:nvPr/>
        </p:nvSpPr>
        <p:spPr>
          <a:xfrm>
            <a:off x="6406842"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09" name="Google Shape;3009;p164"/>
          <p:cNvSpPr/>
          <p:nvPr/>
        </p:nvSpPr>
        <p:spPr>
          <a:xfrm>
            <a:off x="6301549"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10" name="Google Shape;3010;p164"/>
          <p:cNvSpPr/>
          <p:nvPr/>
        </p:nvSpPr>
        <p:spPr>
          <a:xfrm>
            <a:off x="7043485"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11" name="Google Shape;3011;p164"/>
          <p:cNvSpPr/>
          <p:nvPr/>
        </p:nvSpPr>
        <p:spPr>
          <a:xfrm>
            <a:off x="6936969"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12" name="Google Shape;3012;p164"/>
          <p:cNvSpPr/>
          <p:nvPr/>
        </p:nvSpPr>
        <p:spPr>
          <a:xfrm>
            <a:off x="6830453"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13" name="Google Shape;3013;p164"/>
          <p:cNvSpPr/>
          <p:nvPr/>
        </p:nvSpPr>
        <p:spPr>
          <a:xfrm>
            <a:off x="6725160"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14" name="Google Shape;3014;p164"/>
          <p:cNvSpPr/>
          <p:nvPr/>
        </p:nvSpPr>
        <p:spPr>
          <a:xfrm>
            <a:off x="7467100"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15" name="Google Shape;3015;p164"/>
          <p:cNvSpPr/>
          <p:nvPr/>
        </p:nvSpPr>
        <p:spPr>
          <a:xfrm>
            <a:off x="7360584"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16" name="Google Shape;3016;p164"/>
          <p:cNvSpPr/>
          <p:nvPr/>
        </p:nvSpPr>
        <p:spPr>
          <a:xfrm>
            <a:off x="7254068"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17" name="Google Shape;3017;p164"/>
          <p:cNvSpPr/>
          <p:nvPr/>
        </p:nvSpPr>
        <p:spPr>
          <a:xfrm>
            <a:off x="7148775" y="4213774"/>
            <a:ext cx="106500" cy="2268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18" name="Google Shape;3018;p164"/>
          <p:cNvSpPr/>
          <p:nvPr/>
        </p:nvSpPr>
        <p:spPr>
          <a:xfrm>
            <a:off x="77640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19" name="Google Shape;3019;p164"/>
          <p:cNvSpPr/>
          <p:nvPr/>
        </p:nvSpPr>
        <p:spPr>
          <a:xfrm>
            <a:off x="72043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20" name="Google Shape;3020;p164"/>
          <p:cNvSpPr/>
          <p:nvPr/>
        </p:nvSpPr>
        <p:spPr>
          <a:xfrm>
            <a:off x="66447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21" name="Google Shape;3021;p164"/>
          <p:cNvSpPr/>
          <p:nvPr/>
        </p:nvSpPr>
        <p:spPr>
          <a:xfrm>
            <a:off x="60914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22" name="Google Shape;3022;p164"/>
          <p:cNvSpPr/>
          <p:nvPr/>
        </p:nvSpPr>
        <p:spPr>
          <a:xfrm>
            <a:off x="99899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23" name="Google Shape;3023;p164"/>
          <p:cNvSpPr/>
          <p:nvPr/>
        </p:nvSpPr>
        <p:spPr>
          <a:xfrm>
            <a:off x="94302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24" name="Google Shape;3024;p164"/>
          <p:cNvSpPr/>
          <p:nvPr/>
        </p:nvSpPr>
        <p:spPr>
          <a:xfrm>
            <a:off x="88705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25" name="Google Shape;3025;p164"/>
          <p:cNvSpPr/>
          <p:nvPr/>
        </p:nvSpPr>
        <p:spPr>
          <a:xfrm>
            <a:off x="83173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26" name="Google Shape;3026;p164"/>
          <p:cNvSpPr/>
          <p:nvPr/>
        </p:nvSpPr>
        <p:spPr>
          <a:xfrm>
            <a:off x="122157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27" name="Google Shape;3027;p164"/>
          <p:cNvSpPr/>
          <p:nvPr/>
        </p:nvSpPr>
        <p:spPr>
          <a:xfrm>
            <a:off x="1165608"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28" name="Google Shape;3028;p164"/>
          <p:cNvSpPr/>
          <p:nvPr/>
        </p:nvSpPr>
        <p:spPr>
          <a:xfrm>
            <a:off x="110964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29" name="Google Shape;3029;p164"/>
          <p:cNvSpPr/>
          <p:nvPr/>
        </p:nvSpPr>
        <p:spPr>
          <a:xfrm>
            <a:off x="105431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30" name="Google Shape;3030;p164"/>
          <p:cNvSpPr/>
          <p:nvPr/>
        </p:nvSpPr>
        <p:spPr>
          <a:xfrm>
            <a:off x="1444162"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31" name="Google Shape;3031;p164"/>
          <p:cNvSpPr/>
          <p:nvPr/>
        </p:nvSpPr>
        <p:spPr>
          <a:xfrm>
            <a:off x="138819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32" name="Google Shape;3032;p164"/>
          <p:cNvSpPr/>
          <p:nvPr/>
        </p:nvSpPr>
        <p:spPr>
          <a:xfrm>
            <a:off x="133222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33" name="Google Shape;3033;p164"/>
          <p:cNvSpPr/>
          <p:nvPr/>
        </p:nvSpPr>
        <p:spPr>
          <a:xfrm>
            <a:off x="127690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34" name="Google Shape;3034;p164"/>
          <p:cNvSpPr/>
          <p:nvPr/>
        </p:nvSpPr>
        <p:spPr>
          <a:xfrm>
            <a:off x="166739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35" name="Google Shape;3035;p164"/>
          <p:cNvSpPr/>
          <p:nvPr/>
        </p:nvSpPr>
        <p:spPr>
          <a:xfrm>
            <a:off x="1611422"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36" name="Google Shape;3036;p164"/>
          <p:cNvSpPr/>
          <p:nvPr/>
        </p:nvSpPr>
        <p:spPr>
          <a:xfrm>
            <a:off x="155545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37" name="Google Shape;3037;p164"/>
          <p:cNvSpPr/>
          <p:nvPr/>
        </p:nvSpPr>
        <p:spPr>
          <a:xfrm>
            <a:off x="150012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38" name="Google Shape;3038;p164"/>
          <p:cNvSpPr/>
          <p:nvPr/>
        </p:nvSpPr>
        <p:spPr>
          <a:xfrm>
            <a:off x="188997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39" name="Google Shape;3039;p164"/>
          <p:cNvSpPr/>
          <p:nvPr/>
        </p:nvSpPr>
        <p:spPr>
          <a:xfrm>
            <a:off x="1834008"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40" name="Google Shape;3040;p164"/>
          <p:cNvSpPr/>
          <p:nvPr/>
        </p:nvSpPr>
        <p:spPr>
          <a:xfrm>
            <a:off x="177803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41" name="Google Shape;3041;p164"/>
          <p:cNvSpPr/>
          <p:nvPr/>
        </p:nvSpPr>
        <p:spPr>
          <a:xfrm>
            <a:off x="172271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42" name="Google Shape;3042;p164"/>
          <p:cNvSpPr/>
          <p:nvPr/>
        </p:nvSpPr>
        <p:spPr>
          <a:xfrm>
            <a:off x="211255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43" name="Google Shape;3043;p164"/>
          <p:cNvSpPr/>
          <p:nvPr/>
        </p:nvSpPr>
        <p:spPr>
          <a:xfrm>
            <a:off x="205659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44" name="Google Shape;3044;p164"/>
          <p:cNvSpPr/>
          <p:nvPr/>
        </p:nvSpPr>
        <p:spPr>
          <a:xfrm>
            <a:off x="200062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45" name="Google Shape;3045;p164"/>
          <p:cNvSpPr/>
          <p:nvPr/>
        </p:nvSpPr>
        <p:spPr>
          <a:xfrm>
            <a:off x="194529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46" name="Google Shape;3046;p164"/>
          <p:cNvSpPr/>
          <p:nvPr/>
        </p:nvSpPr>
        <p:spPr>
          <a:xfrm>
            <a:off x="233514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47" name="Google Shape;3047;p164"/>
          <p:cNvSpPr/>
          <p:nvPr/>
        </p:nvSpPr>
        <p:spPr>
          <a:xfrm>
            <a:off x="227917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48" name="Google Shape;3048;p164"/>
          <p:cNvSpPr/>
          <p:nvPr/>
        </p:nvSpPr>
        <p:spPr>
          <a:xfrm>
            <a:off x="2223208"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49" name="Google Shape;3049;p164"/>
          <p:cNvSpPr/>
          <p:nvPr/>
        </p:nvSpPr>
        <p:spPr>
          <a:xfrm>
            <a:off x="216788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50" name="Google Shape;3050;p164"/>
          <p:cNvSpPr/>
          <p:nvPr/>
        </p:nvSpPr>
        <p:spPr>
          <a:xfrm>
            <a:off x="255772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51" name="Google Shape;3051;p164"/>
          <p:cNvSpPr/>
          <p:nvPr/>
        </p:nvSpPr>
        <p:spPr>
          <a:xfrm>
            <a:off x="250175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52" name="Google Shape;3052;p164"/>
          <p:cNvSpPr/>
          <p:nvPr/>
        </p:nvSpPr>
        <p:spPr>
          <a:xfrm>
            <a:off x="244578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53" name="Google Shape;3053;p164"/>
          <p:cNvSpPr/>
          <p:nvPr/>
        </p:nvSpPr>
        <p:spPr>
          <a:xfrm>
            <a:off x="2390462"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54" name="Google Shape;3054;p164"/>
          <p:cNvSpPr/>
          <p:nvPr/>
        </p:nvSpPr>
        <p:spPr>
          <a:xfrm>
            <a:off x="278030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55" name="Google Shape;3055;p164"/>
          <p:cNvSpPr/>
          <p:nvPr/>
        </p:nvSpPr>
        <p:spPr>
          <a:xfrm>
            <a:off x="272434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56" name="Google Shape;3056;p164"/>
          <p:cNvSpPr/>
          <p:nvPr/>
        </p:nvSpPr>
        <p:spPr>
          <a:xfrm>
            <a:off x="266837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57" name="Google Shape;3057;p164"/>
          <p:cNvSpPr/>
          <p:nvPr/>
        </p:nvSpPr>
        <p:spPr>
          <a:xfrm>
            <a:off x="2613048"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58" name="Google Shape;3058;p164"/>
          <p:cNvSpPr/>
          <p:nvPr/>
        </p:nvSpPr>
        <p:spPr>
          <a:xfrm>
            <a:off x="300289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59" name="Google Shape;3059;p164"/>
          <p:cNvSpPr/>
          <p:nvPr/>
        </p:nvSpPr>
        <p:spPr>
          <a:xfrm>
            <a:off x="294692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60" name="Google Shape;3060;p164"/>
          <p:cNvSpPr/>
          <p:nvPr/>
        </p:nvSpPr>
        <p:spPr>
          <a:xfrm>
            <a:off x="289095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61" name="Google Shape;3061;p164"/>
          <p:cNvSpPr/>
          <p:nvPr/>
        </p:nvSpPr>
        <p:spPr>
          <a:xfrm>
            <a:off x="283563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62" name="Google Shape;3062;p164"/>
          <p:cNvSpPr/>
          <p:nvPr/>
        </p:nvSpPr>
        <p:spPr>
          <a:xfrm>
            <a:off x="3225478"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63" name="Google Shape;3063;p164"/>
          <p:cNvSpPr/>
          <p:nvPr/>
        </p:nvSpPr>
        <p:spPr>
          <a:xfrm>
            <a:off x="316951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64" name="Google Shape;3064;p164"/>
          <p:cNvSpPr/>
          <p:nvPr/>
        </p:nvSpPr>
        <p:spPr>
          <a:xfrm>
            <a:off x="3113542"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65" name="Google Shape;3065;p164"/>
          <p:cNvSpPr/>
          <p:nvPr/>
        </p:nvSpPr>
        <p:spPr>
          <a:xfrm>
            <a:off x="305821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66" name="Google Shape;3066;p164"/>
          <p:cNvSpPr/>
          <p:nvPr/>
        </p:nvSpPr>
        <p:spPr>
          <a:xfrm>
            <a:off x="344870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67" name="Google Shape;3067;p164"/>
          <p:cNvSpPr/>
          <p:nvPr/>
        </p:nvSpPr>
        <p:spPr>
          <a:xfrm>
            <a:off x="339273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68" name="Google Shape;3068;p164"/>
          <p:cNvSpPr/>
          <p:nvPr/>
        </p:nvSpPr>
        <p:spPr>
          <a:xfrm>
            <a:off x="333677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69" name="Google Shape;3069;p164"/>
          <p:cNvSpPr/>
          <p:nvPr/>
        </p:nvSpPr>
        <p:spPr>
          <a:xfrm>
            <a:off x="328144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70" name="Google Shape;3070;p164"/>
          <p:cNvSpPr/>
          <p:nvPr/>
        </p:nvSpPr>
        <p:spPr>
          <a:xfrm>
            <a:off x="3671292"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71" name="Google Shape;3071;p164"/>
          <p:cNvSpPr/>
          <p:nvPr/>
        </p:nvSpPr>
        <p:spPr>
          <a:xfrm>
            <a:off x="361532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72" name="Google Shape;3072;p164"/>
          <p:cNvSpPr/>
          <p:nvPr/>
        </p:nvSpPr>
        <p:spPr>
          <a:xfrm>
            <a:off x="355935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73" name="Google Shape;3073;p164"/>
          <p:cNvSpPr/>
          <p:nvPr/>
        </p:nvSpPr>
        <p:spPr>
          <a:xfrm>
            <a:off x="350403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74" name="Google Shape;3074;p164"/>
          <p:cNvSpPr/>
          <p:nvPr/>
        </p:nvSpPr>
        <p:spPr>
          <a:xfrm>
            <a:off x="389387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75" name="Google Shape;3075;p164"/>
          <p:cNvSpPr/>
          <p:nvPr/>
        </p:nvSpPr>
        <p:spPr>
          <a:xfrm>
            <a:off x="383790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76" name="Google Shape;3076;p164"/>
          <p:cNvSpPr/>
          <p:nvPr/>
        </p:nvSpPr>
        <p:spPr>
          <a:xfrm>
            <a:off x="378193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77" name="Google Shape;3077;p164"/>
          <p:cNvSpPr/>
          <p:nvPr/>
        </p:nvSpPr>
        <p:spPr>
          <a:xfrm>
            <a:off x="372661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78" name="Google Shape;3078;p164"/>
          <p:cNvSpPr/>
          <p:nvPr/>
        </p:nvSpPr>
        <p:spPr>
          <a:xfrm>
            <a:off x="411646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79" name="Google Shape;3079;p164"/>
          <p:cNvSpPr/>
          <p:nvPr/>
        </p:nvSpPr>
        <p:spPr>
          <a:xfrm>
            <a:off x="406049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80" name="Google Shape;3080;p164"/>
          <p:cNvSpPr/>
          <p:nvPr/>
        </p:nvSpPr>
        <p:spPr>
          <a:xfrm>
            <a:off x="400452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81" name="Google Shape;3081;p164"/>
          <p:cNvSpPr/>
          <p:nvPr/>
        </p:nvSpPr>
        <p:spPr>
          <a:xfrm>
            <a:off x="394920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82" name="Google Shape;3082;p164"/>
          <p:cNvSpPr/>
          <p:nvPr/>
        </p:nvSpPr>
        <p:spPr>
          <a:xfrm>
            <a:off x="435075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83" name="Google Shape;3083;p164"/>
          <p:cNvSpPr/>
          <p:nvPr/>
        </p:nvSpPr>
        <p:spPr>
          <a:xfrm>
            <a:off x="429478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84" name="Google Shape;3084;p164"/>
          <p:cNvSpPr/>
          <p:nvPr/>
        </p:nvSpPr>
        <p:spPr>
          <a:xfrm>
            <a:off x="423882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85" name="Google Shape;3085;p164"/>
          <p:cNvSpPr/>
          <p:nvPr/>
        </p:nvSpPr>
        <p:spPr>
          <a:xfrm>
            <a:off x="418349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86" name="Google Shape;3086;p164"/>
          <p:cNvSpPr/>
          <p:nvPr/>
        </p:nvSpPr>
        <p:spPr>
          <a:xfrm>
            <a:off x="457334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87" name="Google Shape;3087;p164"/>
          <p:cNvSpPr/>
          <p:nvPr/>
        </p:nvSpPr>
        <p:spPr>
          <a:xfrm>
            <a:off x="451737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88" name="Google Shape;3088;p164"/>
          <p:cNvSpPr/>
          <p:nvPr/>
        </p:nvSpPr>
        <p:spPr>
          <a:xfrm>
            <a:off x="446140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89" name="Google Shape;3089;p164"/>
          <p:cNvSpPr/>
          <p:nvPr/>
        </p:nvSpPr>
        <p:spPr>
          <a:xfrm>
            <a:off x="440608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90" name="Google Shape;3090;p164"/>
          <p:cNvSpPr/>
          <p:nvPr/>
        </p:nvSpPr>
        <p:spPr>
          <a:xfrm>
            <a:off x="479592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91" name="Google Shape;3091;p164"/>
          <p:cNvSpPr/>
          <p:nvPr/>
        </p:nvSpPr>
        <p:spPr>
          <a:xfrm>
            <a:off x="4739958"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92" name="Google Shape;3092;p164"/>
          <p:cNvSpPr/>
          <p:nvPr/>
        </p:nvSpPr>
        <p:spPr>
          <a:xfrm>
            <a:off x="468399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93" name="Google Shape;3093;p164"/>
          <p:cNvSpPr/>
          <p:nvPr/>
        </p:nvSpPr>
        <p:spPr>
          <a:xfrm>
            <a:off x="462866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94" name="Google Shape;3094;p164"/>
          <p:cNvSpPr/>
          <p:nvPr/>
        </p:nvSpPr>
        <p:spPr>
          <a:xfrm>
            <a:off x="5018512"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95" name="Google Shape;3095;p164"/>
          <p:cNvSpPr/>
          <p:nvPr/>
        </p:nvSpPr>
        <p:spPr>
          <a:xfrm>
            <a:off x="496254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96" name="Google Shape;3096;p164"/>
          <p:cNvSpPr/>
          <p:nvPr/>
        </p:nvSpPr>
        <p:spPr>
          <a:xfrm>
            <a:off x="490657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97" name="Google Shape;3097;p164"/>
          <p:cNvSpPr/>
          <p:nvPr/>
        </p:nvSpPr>
        <p:spPr>
          <a:xfrm>
            <a:off x="485125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98" name="Google Shape;3098;p164"/>
          <p:cNvSpPr/>
          <p:nvPr/>
        </p:nvSpPr>
        <p:spPr>
          <a:xfrm>
            <a:off x="524174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099" name="Google Shape;3099;p164"/>
          <p:cNvSpPr/>
          <p:nvPr/>
        </p:nvSpPr>
        <p:spPr>
          <a:xfrm>
            <a:off x="5185772"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00" name="Google Shape;3100;p164"/>
          <p:cNvSpPr/>
          <p:nvPr/>
        </p:nvSpPr>
        <p:spPr>
          <a:xfrm>
            <a:off x="512980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01" name="Google Shape;3101;p164"/>
          <p:cNvSpPr/>
          <p:nvPr/>
        </p:nvSpPr>
        <p:spPr>
          <a:xfrm>
            <a:off x="507447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02" name="Google Shape;3102;p164"/>
          <p:cNvSpPr/>
          <p:nvPr/>
        </p:nvSpPr>
        <p:spPr>
          <a:xfrm>
            <a:off x="546432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03" name="Google Shape;3103;p164"/>
          <p:cNvSpPr/>
          <p:nvPr/>
        </p:nvSpPr>
        <p:spPr>
          <a:xfrm>
            <a:off x="5408358"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04" name="Google Shape;3104;p164"/>
          <p:cNvSpPr/>
          <p:nvPr/>
        </p:nvSpPr>
        <p:spPr>
          <a:xfrm>
            <a:off x="535238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05" name="Google Shape;3105;p164"/>
          <p:cNvSpPr/>
          <p:nvPr/>
        </p:nvSpPr>
        <p:spPr>
          <a:xfrm>
            <a:off x="529706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06" name="Google Shape;3106;p164"/>
          <p:cNvSpPr/>
          <p:nvPr/>
        </p:nvSpPr>
        <p:spPr>
          <a:xfrm>
            <a:off x="568690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07" name="Google Shape;3107;p164"/>
          <p:cNvSpPr/>
          <p:nvPr/>
        </p:nvSpPr>
        <p:spPr>
          <a:xfrm>
            <a:off x="563094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08" name="Google Shape;3108;p164"/>
          <p:cNvSpPr/>
          <p:nvPr/>
        </p:nvSpPr>
        <p:spPr>
          <a:xfrm>
            <a:off x="557497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09" name="Google Shape;3109;p164"/>
          <p:cNvSpPr/>
          <p:nvPr/>
        </p:nvSpPr>
        <p:spPr>
          <a:xfrm>
            <a:off x="551964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10" name="Google Shape;3110;p164"/>
          <p:cNvSpPr/>
          <p:nvPr/>
        </p:nvSpPr>
        <p:spPr>
          <a:xfrm>
            <a:off x="590949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11" name="Google Shape;3111;p164"/>
          <p:cNvSpPr/>
          <p:nvPr/>
        </p:nvSpPr>
        <p:spPr>
          <a:xfrm>
            <a:off x="585352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12" name="Google Shape;3112;p164"/>
          <p:cNvSpPr/>
          <p:nvPr/>
        </p:nvSpPr>
        <p:spPr>
          <a:xfrm>
            <a:off x="5797558"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13" name="Google Shape;3113;p164"/>
          <p:cNvSpPr/>
          <p:nvPr/>
        </p:nvSpPr>
        <p:spPr>
          <a:xfrm>
            <a:off x="574223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14" name="Google Shape;3114;p164"/>
          <p:cNvSpPr/>
          <p:nvPr/>
        </p:nvSpPr>
        <p:spPr>
          <a:xfrm>
            <a:off x="613207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15" name="Google Shape;3115;p164"/>
          <p:cNvSpPr/>
          <p:nvPr/>
        </p:nvSpPr>
        <p:spPr>
          <a:xfrm>
            <a:off x="607610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16" name="Google Shape;3116;p164"/>
          <p:cNvSpPr/>
          <p:nvPr/>
        </p:nvSpPr>
        <p:spPr>
          <a:xfrm>
            <a:off x="602013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17" name="Google Shape;3117;p164"/>
          <p:cNvSpPr/>
          <p:nvPr/>
        </p:nvSpPr>
        <p:spPr>
          <a:xfrm>
            <a:off x="5964812"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18" name="Google Shape;3118;p164"/>
          <p:cNvSpPr/>
          <p:nvPr/>
        </p:nvSpPr>
        <p:spPr>
          <a:xfrm>
            <a:off x="635465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19" name="Google Shape;3119;p164"/>
          <p:cNvSpPr/>
          <p:nvPr/>
        </p:nvSpPr>
        <p:spPr>
          <a:xfrm>
            <a:off x="629869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20" name="Google Shape;3120;p164"/>
          <p:cNvSpPr/>
          <p:nvPr/>
        </p:nvSpPr>
        <p:spPr>
          <a:xfrm>
            <a:off x="624272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21" name="Google Shape;3121;p164"/>
          <p:cNvSpPr/>
          <p:nvPr/>
        </p:nvSpPr>
        <p:spPr>
          <a:xfrm>
            <a:off x="6187398"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22" name="Google Shape;3122;p164"/>
          <p:cNvSpPr/>
          <p:nvPr/>
        </p:nvSpPr>
        <p:spPr>
          <a:xfrm>
            <a:off x="657724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23" name="Google Shape;3123;p164"/>
          <p:cNvSpPr/>
          <p:nvPr/>
        </p:nvSpPr>
        <p:spPr>
          <a:xfrm>
            <a:off x="652127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24" name="Google Shape;3124;p164"/>
          <p:cNvSpPr/>
          <p:nvPr/>
        </p:nvSpPr>
        <p:spPr>
          <a:xfrm>
            <a:off x="646530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25" name="Google Shape;3125;p164"/>
          <p:cNvSpPr/>
          <p:nvPr/>
        </p:nvSpPr>
        <p:spPr>
          <a:xfrm>
            <a:off x="640998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26" name="Google Shape;3126;p164"/>
          <p:cNvSpPr/>
          <p:nvPr/>
        </p:nvSpPr>
        <p:spPr>
          <a:xfrm>
            <a:off x="6799828"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27" name="Google Shape;3127;p164"/>
          <p:cNvSpPr/>
          <p:nvPr/>
        </p:nvSpPr>
        <p:spPr>
          <a:xfrm>
            <a:off x="674386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28" name="Google Shape;3128;p164"/>
          <p:cNvSpPr/>
          <p:nvPr/>
        </p:nvSpPr>
        <p:spPr>
          <a:xfrm>
            <a:off x="6687892"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29" name="Google Shape;3129;p164"/>
          <p:cNvSpPr/>
          <p:nvPr/>
        </p:nvSpPr>
        <p:spPr>
          <a:xfrm>
            <a:off x="663256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30" name="Google Shape;3130;p164"/>
          <p:cNvSpPr/>
          <p:nvPr/>
        </p:nvSpPr>
        <p:spPr>
          <a:xfrm>
            <a:off x="702305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31" name="Google Shape;3131;p164"/>
          <p:cNvSpPr/>
          <p:nvPr/>
        </p:nvSpPr>
        <p:spPr>
          <a:xfrm>
            <a:off x="696708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32" name="Google Shape;3132;p164"/>
          <p:cNvSpPr/>
          <p:nvPr/>
        </p:nvSpPr>
        <p:spPr>
          <a:xfrm>
            <a:off x="691112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33" name="Google Shape;3133;p164"/>
          <p:cNvSpPr/>
          <p:nvPr/>
        </p:nvSpPr>
        <p:spPr>
          <a:xfrm>
            <a:off x="685579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34" name="Google Shape;3134;p164"/>
          <p:cNvSpPr/>
          <p:nvPr/>
        </p:nvSpPr>
        <p:spPr>
          <a:xfrm>
            <a:off x="7245642"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35" name="Google Shape;3135;p164"/>
          <p:cNvSpPr/>
          <p:nvPr/>
        </p:nvSpPr>
        <p:spPr>
          <a:xfrm>
            <a:off x="718967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36" name="Google Shape;3136;p164"/>
          <p:cNvSpPr/>
          <p:nvPr/>
        </p:nvSpPr>
        <p:spPr>
          <a:xfrm>
            <a:off x="7133706"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37" name="Google Shape;3137;p164"/>
          <p:cNvSpPr/>
          <p:nvPr/>
        </p:nvSpPr>
        <p:spPr>
          <a:xfrm>
            <a:off x="707838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38" name="Google Shape;3138;p164"/>
          <p:cNvSpPr/>
          <p:nvPr/>
        </p:nvSpPr>
        <p:spPr>
          <a:xfrm>
            <a:off x="746822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39" name="Google Shape;3139;p164"/>
          <p:cNvSpPr/>
          <p:nvPr/>
        </p:nvSpPr>
        <p:spPr>
          <a:xfrm>
            <a:off x="7412257"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40" name="Google Shape;3140;p164"/>
          <p:cNvSpPr/>
          <p:nvPr/>
        </p:nvSpPr>
        <p:spPr>
          <a:xfrm>
            <a:off x="7356289"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41" name="Google Shape;3141;p164"/>
          <p:cNvSpPr/>
          <p:nvPr/>
        </p:nvSpPr>
        <p:spPr>
          <a:xfrm>
            <a:off x="7300964"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42" name="Google Shape;3142;p164"/>
          <p:cNvSpPr/>
          <p:nvPr/>
        </p:nvSpPr>
        <p:spPr>
          <a:xfrm>
            <a:off x="7690811"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43" name="Google Shape;3143;p164"/>
          <p:cNvSpPr/>
          <p:nvPr/>
        </p:nvSpPr>
        <p:spPr>
          <a:xfrm>
            <a:off x="7634843"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44" name="Google Shape;3144;p164"/>
          <p:cNvSpPr/>
          <p:nvPr/>
        </p:nvSpPr>
        <p:spPr>
          <a:xfrm>
            <a:off x="7578875"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45" name="Google Shape;3145;p164"/>
          <p:cNvSpPr/>
          <p:nvPr/>
        </p:nvSpPr>
        <p:spPr>
          <a:xfrm>
            <a:off x="7523550" y="4451802"/>
            <a:ext cx="561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46" name="Google Shape;3146;p164"/>
          <p:cNvSpPr/>
          <p:nvPr/>
        </p:nvSpPr>
        <p:spPr>
          <a:xfrm>
            <a:off x="47414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47" name="Google Shape;3147;p164"/>
          <p:cNvSpPr/>
          <p:nvPr/>
        </p:nvSpPr>
        <p:spPr>
          <a:xfrm>
            <a:off x="44441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48" name="Google Shape;3148;p164"/>
          <p:cNvSpPr/>
          <p:nvPr/>
        </p:nvSpPr>
        <p:spPr>
          <a:xfrm>
            <a:off x="59236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49" name="Google Shape;3149;p164"/>
          <p:cNvSpPr/>
          <p:nvPr/>
        </p:nvSpPr>
        <p:spPr>
          <a:xfrm>
            <a:off x="56264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50" name="Google Shape;3150;p164"/>
          <p:cNvSpPr/>
          <p:nvPr/>
        </p:nvSpPr>
        <p:spPr>
          <a:xfrm>
            <a:off x="53291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51" name="Google Shape;3151;p164"/>
          <p:cNvSpPr/>
          <p:nvPr/>
        </p:nvSpPr>
        <p:spPr>
          <a:xfrm>
            <a:off x="50352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52" name="Google Shape;3152;p164"/>
          <p:cNvSpPr/>
          <p:nvPr/>
        </p:nvSpPr>
        <p:spPr>
          <a:xfrm>
            <a:off x="71059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53" name="Google Shape;3153;p164"/>
          <p:cNvSpPr/>
          <p:nvPr/>
        </p:nvSpPr>
        <p:spPr>
          <a:xfrm>
            <a:off x="68086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54" name="Google Shape;3154;p164"/>
          <p:cNvSpPr/>
          <p:nvPr/>
        </p:nvSpPr>
        <p:spPr>
          <a:xfrm>
            <a:off x="65113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55" name="Google Shape;3155;p164"/>
          <p:cNvSpPr/>
          <p:nvPr/>
        </p:nvSpPr>
        <p:spPr>
          <a:xfrm>
            <a:off x="62175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56" name="Google Shape;3156;p164"/>
          <p:cNvSpPr/>
          <p:nvPr/>
        </p:nvSpPr>
        <p:spPr>
          <a:xfrm>
            <a:off x="82882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57" name="Google Shape;3157;p164"/>
          <p:cNvSpPr/>
          <p:nvPr/>
        </p:nvSpPr>
        <p:spPr>
          <a:xfrm>
            <a:off x="79909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58" name="Google Shape;3158;p164"/>
          <p:cNvSpPr/>
          <p:nvPr/>
        </p:nvSpPr>
        <p:spPr>
          <a:xfrm>
            <a:off x="76936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59" name="Google Shape;3159;p164"/>
          <p:cNvSpPr/>
          <p:nvPr/>
        </p:nvSpPr>
        <p:spPr>
          <a:xfrm>
            <a:off x="73998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60" name="Google Shape;3160;p164"/>
          <p:cNvSpPr/>
          <p:nvPr/>
        </p:nvSpPr>
        <p:spPr>
          <a:xfrm>
            <a:off x="94739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61" name="Google Shape;3161;p164"/>
          <p:cNvSpPr/>
          <p:nvPr/>
        </p:nvSpPr>
        <p:spPr>
          <a:xfrm>
            <a:off x="91766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62" name="Google Shape;3162;p164"/>
          <p:cNvSpPr/>
          <p:nvPr/>
        </p:nvSpPr>
        <p:spPr>
          <a:xfrm>
            <a:off x="88793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63" name="Google Shape;3163;p164"/>
          <p:cNvSpPr/>
          <p:nvPr/>
        </p:nvSpPr>
        <p:spPr>
          <a:xfrm>
            <a:off x="85855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64" name="Google Shape;3164;p164"/>
          <p:cNvSpPr/>
          <p:nvPr/>
        </p:nvSpPr>
        <p:spPr>
          <a:xfrm>
            <a:off x="106562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65" name="Google Shape;3165;p164"/>
          <p:cNvSpPr/>
          <p:nvPr/>
        </p:nvSpPr>
        <p:spPr>
          <a:xfrm>
            <a:off x="103589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66" name="Google Shape;3166;p164"/>
          <p:cNvSpPr/>
          <p:nvPr/>
        </p:nvSpPr>
        <p:spPr>
          <a:xfrm>
            <a:off x="100616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67" name="Google Shape;3167;p164"/>
          <p:cNvSpPr/>
          <p:nvPr/>
        </p:nvSpPr>
        <p:spPr>
          <a:xfrm>
            <a:off x="97677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68" name="Google Shape;3168;p164"/>
          <p:cNvSpPr/>
          <p:nvPr/>
        </p:nvSpPr>
        <p:spPr>
          <a:xfrm>
            <a:off x="118384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69" name="Google Shape;3169;p164"/>
          <p:cNvSpPr/>
          <p:nvPr/>
        </p:nvSpPr>
        <p:spPr>
          <a:xfrm>
            <a:off x="115411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70" name="Google Shape;3170;p164"/>
          <p:cNvSpPr/>
          <p:nvPr/>
        </p:nvSpPr>
        <p:spPr>
          <a:xfrm>
            <a:off x="112439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71" name="Google Shape;3171;p164"/>
          <p:cNvSpPr/>
          <p:nvPr/>
        </p:nvSpPr>
        <p:spPr>
          <a:xfrm>
            <a:off x="109500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72" name="Google Shape;3172;p164"/>
          <p:cNvSpPr/>
          <p:nvPr/>
        </p:nvSpPr>
        <p:spPr>
          <a:xfrm>
            <a:off x="130207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73" name="Google Shape;3173;p164"/>
          <p:cNvSpPr/>
          <p:nvPr/>
        </p:nvSpPr>
        <p:spPr>
          <a:xfrm>
            <a:off x="127234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74" name="Google Shape;3174;p164"/>
          <p:cNvSpPr/>
          <p:nvPr/>
        </p:nvSpPr>
        <p:spPr>
          <a:xfrm>
            <a:off x="124261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75" name="Google Shape;3175;p164"/>
          <p:cNvSpPr/>
          <p:nvPr/>
        </p:nvSpPr>
        <p:spPr>
          <a:xfrm>
            <a:off x="121323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76" name="Google Shape;3176;p164"/>
          <p:cNvSpPr/>
          <p:nvPr/>
        </p:nvSpPr>
        <p:spPr>
          <a:xfrm>
            <a:off x="142029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77" name="Google Shape;3177;p164"/>
          <p:cNvSpPr/>
          <p:nvPr/>
        </p:nvSpPr>
        <p:spPr>
          <a:xfrm>
            <a:off x="139057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78" name="Google Shape;3178;p164"/>
          <p:cNvSpPr/>
          <p:nvPr/>
        </p:nvSpPr>
        <p:spPr>
          <a:xfrm>
            <a:off x="136084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79" name="Google Shape;3179;p164"/>
          <p:cNvSpPr/>
          <p:nvPr/>
        </p:nvSpPr>
        <p:spPr>
          <a:xfrm>
            <a:off x="133145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80" name="Google Shape;3180;p164"/>
          <p:cNvSpPr/>
          <p:nvPr/>
        </p:nvSpPr>
        <p:spPr>
          <a:xfrm>
            <a:off x="153852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81" name="Google Shape;3181;p164"/>
          <p:cNvSpPr/>
          <p:nvPr/>
        </p:nvSpPr>
        <p:spPr>
          <a:xfrm>
            <a:off x="150879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82" name="Google Shape;3182;p164"/>
          <p:cNvSpPr/>
          <p:nvPr/>
        </p:nvSpPr>
        <p:spPr>
          <a:xfrm>
            <a:off x="147907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83" name="Google Shape;3183;p164"/>
          <p:cNvSpPr/>
          <p:nvPr/>
        </p:nvSpPr>
        <p:spPr>
          <a:xfrm>
            <a:off x="144968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84" name="Google Shape;3184;p164"/>
          <p:cNvSpPr/>
          <p:nvPr/>
        </p:nvSpPr>
        <p:spPr>
          <a:xfrm>
            <a:off x="165675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85" name="Google Shape;3185;p164"/>
          <p:cNvSpPr/>
          <p:nvPr/>
        </p:nvSpPr>
        <p:spPr>
          <a:xfrm>
            <a:off x="162702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86" name="Google Shape;3186;p164"/>
          <p:cNvSpPr/>
          <p:nvPr/>
        </p:nvSpPr>
        <p:spPr>
          <a:xfrm>
            <a:off x="159729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87" name="Google Shape;3187;p164"/>
          <p:cNvSpPr/>
          <p:nvPr/>
        </p:nvSpPr>
        <p:spPr>
          <a:xfrm>
            <a:off x="156791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88" name="Google Shape;3188;p164"/>
          <p:cNvSpPr/>
          <p:nvPr/>
        </p:nvSpPr>
        <p:spPr>
          <a:xfrm>
            <a:off x="177498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89" name="Google Shape;3189;p164"/>
          <p:cNvSpPr/>
          <p:nvPr/>
        </p:nvSpPr>
        <p:spPr>
          <a:xfrm>
            <a:off x="174525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90" name="Google Shape;3190;p164"/>
          <p:cNvSpPr/>
          <p:nvPr/>
        </p:nvSpPr>
        <p:spPr>
          <a:xfrm>
            <a:off x="171552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91" name="Google Shape;3191;p164"/>
          <p:cNvSpPr/>
          <p:nvPr/>
        </p:nvSpPr>
        <p:spPr>
          <a:xfrm>
            <a:off x="168613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92" name="Google Shape;3192;p164"/>
          <p:cNvSpPr/>
          <p:nvPr/>
        </p:nvSpPr>
        <p:spPr>
          <a:xfrm>
            <a:off x="189355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93" name="Google Shape;3193;p164"/>
          <p:cNvSpPr/>
          <p:nvPr/>
        </p:nvSpPr>
        <p:spPr>
          <a:xfrm>
            <a:off x="186382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94" name="Google Shape;3194;p164"/>
          <p:cNvSpPr/>
          <p:nvPr/>
        </p:nvSpPr>
        <p:spPr>
          <a:xfrm>
            <a:off x="183409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95" name="Google Shape;3195;p164"/>
          <p:cNvSpPr/>
          <p:nvPr/>
        </p:nvSpPr>
        <p:spPr>
          <a:xfrm>
            <a:off x="180470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96" name="Google Shape;3196;p164"/>
          <p:cNvSpPr/>
          <p:nvPr/>
        </p:nvSpPr>
        <p:spPr>
          <a:xfrm>
            <a:off x="201177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97" name="Google Shape;3197;p164"/>
          <p:cNvSpPr/>
          <p:nvPr/>
        </p:nvSpPr>
        <p:spPr>
          <a:xfrm>
            <a:off x="198205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98" name="Google Shape;3198;p164"/>
          <p:cNvSpPr/>
          <p:nvPr/>
        </p:nvSpPr>
        <p:spPr>
          <a:xfrm>
            <a:off x="195232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199" name="Google Shape;3199;p164"/>
          <p:cNvSpPr/>
          <p:nvPr/>
        </p:nvSpPr>
        <p:spPr>
          <a:xfrm>
            <a:off x="192293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00" name="Google Shape;3200;p164"/>
          <p:cNvSpPr/>
          <p:nvPr/>
        </p:nvSpPr>
        <p:spPr>
          <a:xfrm>
            <a:off x="213000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01" name="Google Shape;3201;p164"/>
          <p:cNvSpPr/>
          <p:nvPr/>
        </p:nvSpPr>
        <p:spPr>
          <a:xfrm>
            <a:off x="210027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02" name="Google Shape;3202;p164"/>
          <p:cNvSpPr/>
          <p:nvPr/>
        </p:nvSpPr>
        <p:spPr>
          <a:xfrm>
            <a:off x="207055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03" name="Google Shape;3203;p164"/>
          <p:cNvSpPr/>
          <p:nvPr/>
        </p:nvSpPr>
        <p:spPr>
          <a:xfrm>
            <a:off x="204116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04" name="Google Shape;3204;p164"/>
          <p:cNvSpPr/>
          <p:nvPr/>
        </p:nvSpPr>
        <p:spPr>
          <a:xfrm>
            <a:off x="224823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05" name="Google Shape;3205;p164"/>
          <p:cNvSpPr/>
          <p:nvPr/>
        </p:nvSpPr>
        <p:spPr>
          <a:xfrm>
            <a:off x="221850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06" name="Google Shape;3206;p164"/>
          <p:cNvSpPr/>
          <p:nvPr/>
        </p:nvSpPr>
        <p:spPr>
          <a:xfrm>
            <a:off x="218877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07" name="Google Shape;3207;p164"/>
          <p:cNvSpPr/>
          <p:nvPr/>
        </p:nvSpPr>
        <p:spPr>
          <a:xfrm>
            <a:off x="215939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08" name="Google Shape;3208;p164"/>
          <p:cNvSpPr/>
          <p:nvPr/>
        </p:nvSpPr>
        <p:spPr>
          <a:xfrm>
            <a:off x="237268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09" name="Google Shape;3209;p164"/>
          <p:cNvSpPr/>
          <p:nvPr/>
        </p:nvSpPr>
        <p:spPr>
          <a:xfrm>
            <a:off x="234295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10" name="Google Shape;3210;p164"/>
          <p:cNvSpPr/>
          <p:nvPr/>
        </p:nvSpPr>
        <p:spPr>
          <a:xfrm>
            <a:off x="231322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11" name="Google Shape;3211;p164"/>
          <p:cNvSpPr/>
          <p:nvPr/>
        </p:nvSpPr>
        <p:spPr>
          <a:xfrm>
            <a:off x="228383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12" name="Google Shape;3212;p164"/>
          <p:cNvSpPr/>
          <p:nvPr/>
        </p:nvSpPr>
        <p:spPr>
          <a:xfrm>
            <a:off x="249091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13" name="Google Shape;3213;p164"/>
          <p:cNvSpPr/>
          <p:nvPr/>
        </p:nvSpPr>
        <p:spPr>
          <a:xfrm>
            <a:off x="246118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14" name="Google Shape;3214;p164"/>
          <p:cNvSpPr/>
          <p:nvPr/>
        </p:nvSpPr>
        <p:spPr>
          <a:xfrm>
            <a:off x="243145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15" name="Google Shape;3215;p164"/>
          <p:cNvSpPr/>
          <p:nvPr/>
        </p:nvSpPr>
        <p:spPr>
          <a:xfrm>
            <a:off x="240206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16" name="Google Shape;3216;p164"/>
          <p:cNvSpPr/>
          <p:nvPr/>
        </p:nvSpPr>
        <p:spPr>
          <a:xfrm>
            <a:off x="260913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17" name="Google Shape;3217;p164"/>
          <p:cNvSpPr/>
          <p:nvPr/>
        </p:nvSpPr>
        <p:spPr>
          <a:xfrm>
            <a:off x="257940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18" name="Google Shape;3218;p164"/>
          <p:cNvSpPr/>
          <p:nvPr/>
        </p:nvSpPr>
        <p:spPr>
          <a:xfrm>
            <a:off x="254968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19" name="Google Shape;3219;p164"/>
          <p:cNvSpPr/>
          <p:nvPr/>
        </p:nvSpPr>
        <p:spPr>
          <a:xfrm>
            <a:off x="252029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20" name="Google Shape;3220;p164"/>
          <p:cNvSpPr/>
          <p:nvPr/>
        </p:nvSpPr>
        <p:spPr>
          <a:xfrm>
            <a:off x="272736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21" name="Google Shape;3221;p164"/>
          <p:cNvSpPr/>
          <p:nvPr/>
        </p:nvSpPr>
        <p:spPr>
          <a:xfrm>
            <a:off x="269763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22" name="Google Shape;3222;p164"/>
          <p:cNvSpPr/>
          <p:nvPr/>
        </p:nvSpPr>
        <p:spPr>
          <a:xfrm>
            <a:off x="266790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23" name="Google Shape;3223;p164"/>
          <p:cNvSpPr/>
          <p:nvPr/>
        </p:nvSpPr>
        <p:spPr>
          <a:xfrm>
            <a:off x="263852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24" name="Google Shape;3224;p164"/>
          <p:cNvSpPr/>
          <p:nvPr/>
        </p:nvSpPr>
        <p:spPr>
          <a:xfrm>
            <a:off x="284593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25" name="Google Shape;3225;p164"/>
          <p:cNvSpPr/>
          <p:nvPr/>
        </p:nvSpPr>
        <p:spPr>
          <a:xfrm>
            <a:off x="281620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26" name="Google Shape;3226;p164"/>
          <p:cNvSpPr/>
          <p:nvPr/>
        </p:nvSpPr>
        <p:spPr>
          <a:xfrm>
            <a:off x="278647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27" name="Google Shape;3227;p164"/>
          <p:cNvSpPr/>
          <p:nvPr/>
        </p:nvSpPr>
        <p:spPr>
          <a:xfrm>
            <a:off x="275709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28" name="Google Shape;3228;p164"/>
          <p:cNvSpPr/>
          <p:nvPr/>
        </p:nvSpPr>
        <p:spPr>
          <a:xfrm>
            <a:off x="296416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29" name="Google Shape;3229;p164"/>
          <p:cNvSpPr/>
          <p:nvPr/>
        </p:nvSpPr>
        <p:spPr>
          <a:xfrm>
            <a:off x="293443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30" name="Google Shape;3230;p164"/>
          <p:cNvSpPr/>
          <p:nvPr/>
        </p:nvSpPr>
        <p:spPr>
          <a:xfrm>
            <a:off x="290470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31" name="Google Shape;3231;p164"/>
          <p:cNvSpPr/>
          <p:nvPr/>
        </p:nvSpPr>
        <p:spPr>
          <a:xfrm>
            <a:off x="287531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32" name="Google Shape;3232;p164"/>
          <p:cNvSpPr/>
          <p:nvPr/>
        </p:nvSpPr>
        <p:spPr>
          <a:xfrm>
            <a:off x="308238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33" name="Google Shape;3233;p164"/>
          <p:cNvSpPr/>
          <p:nvPr/>
        </p:nvSpPr>
        <p:spPr>
          <a:xfrm>
            <a:off x="305266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34" name="Google Shape;3234;p164"/>
          <p:cNvSpPr/>
          <p:nvPr/>
        </p:nvSpPr>
        <p:spPr>
          <a:xfrm>
            <a:off x="302293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35" name="Google Shape;3235;p164"/>
          <p:cNvSpPr/>
          <p:nvPr/>
        </p:nvSpPr>
        <p:spPr>
          <a:xfrm>
            <a:off x="299354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36" name="Google Shape;3236;p164"/>
          <p:cNvSpPr/>
          <p:nvPr/>
        </p:nvSpPr>
        <p:spPr>
          <a:xfrm>
            <a:off x="320061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37" name="Google Shape;3237;p164"/>
          <p:cNvSpPr/>
          <p:nvPr/>
        </p:nvSpPr>
        <p:spPr>
          <a:xfrm>
            <a:off x="317088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38" name="Google Shape;3238;p164"/>
          <p:cNvSpPr/>
          <p:nvPr/>
        </p:nvSpPr>
        <p:spPr>
          <a:xfrm>
            <a:off x="314116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39" name="Google Shape;3239;p164"/>
          <p:cNvSpPr/>
          <p:nvPr/>
        </p:nvSpPr>
        <p:spPr>
          <a:xfrm>
            <a:off x="311177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40" name="Google Shape;3240;p164"/>
          <p:cNvSpPr/>
          <p:nvPr/>
        </p:nvSpPr>
        <p:spPr>
          <a:xfrm>
            <a:off x="331884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41" name="Google Shape;3241;p164"/>
          <p:cNvSpPr/>
          <p:nvPr/>
        </p:nvSpPr>
        <p:spPr>
          <a:xfrm>
            <a:off x="328911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42" name="Google Shape;3242;p164"/>
          <p:cNvSpPr/>
          <p:nvPr/>
        </p:nvSpPr>
        <p:spPr>
          <a:xfrm>
            <a:off x="325938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43" name="Google Shape;3243;p164"/>
          <p:cNvSpPr/>
          <p:nvPr/>
        </p:nvSpPr>
        <p:spPr>
          <a:xfrm>
            <a:off x="322999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44" name="Google Shape;3244;p164"/>
          <p:cNvSpPr/>
          <p:nvPr/>
        </p:nvSpPr>
        <p:spPr>
          <a:xfrm>
            <a:off x="343706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45" name="Google Shape;3245;p164"/>
          <p:cNvSpPr/>
          <p:nvPr/>
        </p:nvSpPr>
        <p:spPr>
          <a:xfrm>
            <a:off x="340734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46" name="Google Shape;3246;p164"/>
          <p:cNvSpPr/>
          <p:nvPr/>
        </p:nvSpPr>
        <p:spPr>
          <a:xfrm>
            <a:off x="337761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47" name="Google Shape;3247;p164"/>
          <p:cNvSpPr/>
          <p:nvPr/>
        </p:nvSpPr>
        <p:spPr>
          <a:xfrm>
            <a:off x="334822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48" name="Google Shape;3248;p164"/>
          <p:cNvSpPr/>
          <p:nvPr/>
        </p:nvSpPr>
        <p:spPr>
          <a:xfrm>
            <a:off x="355529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49" name="Google Shape;3249;p164"/>
          <p:cNvSpPr/>
          <p:nvPr/>
        </p:nvSpPr>
        <p:spPr>
          <a:xfrm>
            <a:off x="352556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50" name="Google Shape;3250;p164"/>
          <p:cNvSpPr/>
          <p:nvPr/>
        </p:nvSpPr>
        <p:spPr>
          <a:xfrm>
            <a:off x="349584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51" name="Google Shape;3251;p164"/>
          <p:cNvSpPr/>
          <p:nvPr/>
        </p:nvSpPr>
        <p:spPr>
          <a:xfrm>
            <a:off x="346645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52" name="Google Shape;3252;p164"/>
          <p:cNvSpPr/>
          <p:nvPr/>
        </p:nvSpPr>
        <p:spPr>
          <a:xfrm>
            <a:off x="367352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53" name="Google Shape;3253;p164"/>
          <p:cNvSpPr/>
          <p:nvPr/>
        </p:nvSpPr>
        <p:spPr>
          <a:xfrm>
            <a:off x="364379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54" name="Google Shape;3254;p164"/>
          <p:cNvSpPr/>
          <p:nvPr/>
        </p:nvSpPr>
        <p:spPr>
          <a:xfrm>
            <a:off x="361406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55" name="Google Shape;3255;p164"/>
          <p:cNvSpPr/>
          <p:nvPr/>
        </p:nvSpPr>
        <p:spPr>
          <a:xfrm>
            <a:off x="358468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56" name="Google Shape;3256;p164"/>
          <p:cNvSpPr/>
          <p:nvPr/>
        </p:nvSpPr>
        <p:spPr>
          <a:xfrm>
            <a:off x="379209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57" name="Google Shape;3257;p164"/>
          <p:cNvSpPr/>
          <p:nvPr/>
        </p:nvSpPr>
        <p:spPr>
          <a:xfrm>
            <a:off x="376236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58" name="Google Shape;3258;p164"/>
          <p:cNvSpPr/>
          <p:nvPr/>
        </p:nvSpPr>
        <p:spPr>
          <a:xfrm>
            <a:off x="373263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59" name="Google Shape;3259;p164"/>
          <p:cNvSpPr/>
          <p:nvPr/>
        </p:nvSpPr>
        <p:spPr>
          <a:xfrm>
            <a:off x="370325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60" name="Google Shape;3260;p164"/>
          <p:cNvSpPr/>
          <p:nvPr/>
        </p:nvSpPr>
        <p:spPr>
          <a:xfrm>
            <a:off x="391032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61" name="Google Shape;3261;p164"/>
          <p:cNvSpPr/>
          <p:nvPr/>
        </p:nvSpPr>
        <p:spPr>
          <a:xfrm>
            <a:off x="388059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62" name="Google Shape;3262;p164"/>
          <p:cNvSpPr/>
          <p:nvPr/>
        </p:nvSpPr>
        <p:spPr>
          <a:xfrm>
            <a:off x="385086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63" name="Google Shape;3263;p164"/>
          <p:cNvSpPr/>
          <p:nvPr/>
        </p:nvSpPr>
        <p:spPr>
          <a:xfrm>
            <a:off x="382147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64" name="Google Shape;3264;p164"/>
          <p:cNvSpPr/>
          <p:nvPr/>
        </p:nvSpPr>
        <p:spPr>
          <a:xfrm>
            <a:off x="402854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65" name="Google Shape;3265;p164"/>
          <p:cNvSpPr/>
          <p:nvPr/>
        </p:nvSpPr>
        <p:spPr>
          <a:xfrm>
            <a:off x="399881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66" name="Google Shape;3266;p164"/>
          <p:cNvSpPr/>
          <p:nvPr/>
        </p:nvSpPr>
        <p:spPr>
          <a:xfrm>
            <a:off x="396909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67" name="Google Shape;3267;p164"/>
          <p:cNvSpPr/>
          <p:nvPr/>
        </p:nvSpPr>
        <p:spPr>
          <a:xfrm>
            <a:off x="393970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68" name="Google Shape;3268;p164"/>
          <p:cNvSpPr/>
          <p:nvPr/>
        </p:nvSpPr>
        <p:spPr>
          <a:xfrm>
            <a:off x="414677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69" name="Google Shape;3269;p164"/>
          <p:cNvSpPr/>
          <p:nvPr/>
        </p:nvSpPr>
        <p:spPr>
          <a:xfrm>
            <a:off x="411704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70" name="Google Shape;3270;p164"/>
          <p:cNvSpPr/>
          <p:nvPr/>
        </p:nvSpPr>
        <p:spPr>
          <a:xfrm>
            <a:off x="408731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71" name="Google Shape;3271;p164"/>
          <p:cNvSpPr/>
          <p:nvPr/>
        </p:nvSpPr>
        <p:spPr>
          <a:xfrm>
            <a:off x="405793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72" name="Google Shape;3272;p164"/>
          <p:cNvSpPr/>
          <p:nvPr/>
        </p:nvSpPr>
        <p:spPr>
          <a:xfrm>
            <a:off x="426534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73" name="Google Shape;3273;p164"/>
          <p:cNvSpPr/>
          <p:nvPr/>
        </p:nvSpPr>
        <p:spPr>
          <a:xfrm>
            <a:off x="423561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74" name="Google Shape;3274;p164"/>
          <p:cNvSpPr/>
          <p:nvPr/>
        </p:nvSpPr>
        <p:spPr>
          <a:xfrm>
            <a:off x="420588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75" name="Google Shape;3275;p164"/>
          <p:cNvSpPr/>
          <p:nvPr/>
        </p:nvSpPr>
        <p:spPr>
          <a:xfrm>
            <a:off x="417649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76" name="Google Shape;3276;p164"/>
          <p:cNvSpPr/>
          <p:nvPr/>
        </p:nvSpPr>
        <p:spPr>
          <a:xfrm>
            <a:off x="438356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77" name="Google Shape;3277;p164"/>
          <p:cNvSpPr/>
          <p:nvPr/>
        </p:nvSpPr>
        <p:spPr>
          <a:xfrm>
            <a:off x="435384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78" name="Google Shape;3278;p164"/>
          <p:cNvSpPr/>
          <p:nvPr/>
        </p:nvSpPr>
        <p:spPr>
          <a:xfrm>
            <a:off x="432411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79" name="Google Shape;3279;p164"/>
          <p:cNvSpPr/>
          <p:nvPr/>
        </p:nvSpPr>
        <p:spPr>
          <a:xfrm>
            <a:off x="429472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80" name="Google Shape;3280;p164"/>
          <p:cNvSpPr/>
          <p:nvPr/>
        </p:nvSpPr>
        <p:spPr>
          <a:xfrm>
            <a:off x="450179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81" name="Google Shape;3281;p164"/>
          <p:cNvSpPr/>
          <p:nvPr/>
        </p:nvSpPr>
        <p:spPr>
          <a:xfrm>
            <a:off x="447206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82" name="Google Shape;3282;p164"/>
          <p:cNvSpPr/>
          <p:nvPr/>
        </p:nvSpPr>
        <p:spPr>
          <a:xfrm>
            <a:off x="444233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83" name="Google Shape;3283;p164"/>
          <p:cNvSpPr/>
          <p:nvPr/>
        </p:nvSpPr>
        <p:spPr>
          <a:xfrm>
            <a:off x="441295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84" name="Google Shape;3284;p164"/>
          <p:cNvSpPr/>
          <p:nvPr/>
        </p:nvSpPr>
        <p:spPr>
          <a:xfrm>
            <a:off x="462002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85" name="Google Shape;3285;p164"/>
          <p:cNvSpPr/>
          <p:nvPr/>
        </p:nvSpPr>
        <p:spPr>
          <a:xfrm>
            <a:off x="459029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86" name="Google Shape;3286;p164"/>
          <p:cNvSpPr/>
          <p:nvPr/>
        </p:nvSpPr>
        <p:spPr>
          <a:xfrm>
            <a:off x="456056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87" name="Google Shape;3287;p164"/>
          <p:cNvSpPr/>
          <p:nvPr/>
        </p:nvSpPr>
        <p:spPr>
          <a:xfrm>
            <a:off x="453118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88" name="Google Shape;3288;p164"/>
          <p:cNvSpPr/>
          <p:nvPr/>
        </p:nvSpPr>
        <p:spPr>
          <a:xfrm>
            <a:off x="473859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89" name="Google Shape;3289;p164"/>
          <p:cNvSpPr/>
          <p:nvPr/>
        </p:nvSpPr>
        <p:spPr>
          <a:xfrm>
            <a:off x="470886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90" name="Google Shape;3290;p164"/>
          <p:cNvSpPr/>
          <p:nvPr/>
        </p:nvSpPr>
        <p:spPr>
          <a:xfrm>
            <a:off x="467913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91" name="Google Shape;3291;p164"/>
          <p:cNvSpPr/>
          <p:nvPr/>
        </p:nvSpPr>
        <p:spPr>
          <a:xfrm>
            <a:off x="464975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92" name="Google Shape;3292;p164"/>
          <p:cNvSpPr/>
          <p:nvPr/>
        </p:nvSpPr>
        <p:spPr>
          <a:xfrm>
            <a:off x="485682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93" name="Google Shape;3293;p164"/>
          <p:cNvSpPr/>
          <p:nvPr/>
        </p:nvSpPr>
        <p:spPr>
          <a:xfrm>
            <a:off x="482709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94" name="Google Shape;3294;p164"/>
          <p:cNvSpPr/>
          <p:nvPr/>
        </p:nvSpPr>
        <p:spPr>
          <a:xfrm>
            <a:off x="479736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95" name="Google Shape;3295;p164"/>
          <p:cNvSpPr/>
          <p:nvPr/>
        </p:nvSpPr>
        <p:spPr>
          <a:xfrm>
            <a:off x="476797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96" name="Google Shape;3296;p164"/>
          <p:cNvSpPr/>
          <p:nvPr/>
        </p:nvSpPr>
        <p:spPr>
          <a:xfrm>
            <a:off x="497504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97" name="Google Shape;3297;p164"/>
          <p:cNvSpPr/>
          <p:nvPr/>
        </p:nvSpPr>
        <p:spPr>
          <a:xfrm>
            <a:off x="494531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98" name="Google Shape;3298;p164"/>
          <p:cNvSpPr/>
          <p:nvPr/>
        </p:nvSpPr>
        <p:spPr>
          <a:xfrm>
            <a:off x="491559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299" name="Google Shape;3299;p164"/>
          <p:cNvSpPr/>
          <p:nvPr/>
        </p:nvSpPr>
        <p:spPr>
          <a:xfrm>
            <a:off x="488620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00" name="Google Shape;3300;p164"/>
          <p:cNvSpPr/>
          <p:nvPr/>
        </p:nvSpPr>
        <p:spPr>
          <a:xfrm>
            <a:off x="509327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01" name="Google Shape;3301;p164"/>
          <p:cNvSpPr/>
          <p:nvPr/>
        </p:nvSpPr>
        <p:spPr>
          <a:xfrm>
            <a:off x="506354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02" name="Google Shape;3302;p164"/>
          <p:cNvSpPr/>
          <p:nvPr/>
        </p:nvSpPr>
        <p:spPr>
          <a:xfrm>
            <a:off x="503381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03" name="Google Shape;3303;p164"/>
          <p:cNvSpPr/>
          <p:nvPr/>
        </p:nvSpPr>
        <p:spPr>
          <a:xfrm>
            <a:off x="500443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04" name="Google Shape;3304;p164"/>
          <p:cNvSpPr/>
          <p:nvPr/>
        </p:nvSpPr>
        <p:spPr>
          <a:xfrm>
            <a:off x="521149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05" name="Google Shape;3305;p164"/>
          <p:cNvSpPr/>
          <p:nvPr/>
        </p:nvSpPr>
        <p:spPr>
          <a:xfrm>
            <a:off x="518177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06" name="Google Shape;3306;p164"/>
          <p:cNvSpPr/>
          <p:nvPr/>
        </p:nvSpPr>
        <p:spPr>
          <a:xfrm>
            <a:off x="515204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07" name="Google Shape;3307;p164"/>
          <p:cNvSpPr/>
          <p:nvPr/>
        </p:nvSpPr>
        <p:spPr>
          <a:xfrm>
            <a:off x="512265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08" name="Google Shape;3308;p164"/>
          <p:cNvSpPr/>
          <p:nvPr/>
        </p:nvSpPr>
        <p:spPr>
          <a:xfrm>
            <a:off x="532972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09" name="Google Shape;3309;p164"/>
          <p:cNvSpPr/>
          <p:nvPr/>
        </p:nvSpPr>
        <p:spPr>
          <a:xfrm>
            <a:off x="529999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10" name="Google Shape;3310;p164"/>
          <p:cNvSpPr/>
          <p:nvPr/>
        </p:nvSpPr>
        <p:spPr>
          <a:xfrm>
            <a:off x="527027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11" name="Google Shape;3311;p164"/>
          <p:cNvSpPr/>
          <p:nvPr/>
        </p:nvSpPr>
        <p:spPr>
          <a:xfrm>
            <a:off x="524088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12" name="Google Shape;3312;p164"/>
          <p:cNvSpPr/>
          <p:nvPr/>
        </p:nvSpPr>
        <p:spPr>
          <a:xfrm>
            <a:off x="544795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13" name="Google Shape;3313;p164"/>
          <p:cNvSpPr/>
          <p:nvPr/>
        </p:nvSpPr>
        <p:spPr>
          <a:xfrm>
            <a:off x="541822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14" name="Google Shape;3314;p164"/>
          <p:cNvSpPr/>
          <p:nvPr/>
        </p:nvSpPr>
        <p:spPr>
          <a:xfrm>
            <a:off x="538849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15" name="Google Shape;3315;p164"/>
          <p:cNvSpPr/>
          <p:nvPr/>
        </p:nvSpPr>
        <p:spPr>
          <a:xfrm>
            <a:off x="535911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16" name="Google Shape;3316;p164"/>
          <p:cNvSpPr/>
          <p:nvPr/>
        </p:nvSpPr>
        <p:spPr>
          <a:xfrm>
            <a:off x="556618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17" name="Google Shape;3317;p164"/>
          <p:cNvSpPr/>
          <p:nvPr/>
        </p:nvSpPr>
        <p:spPr>
          <a:xfrm>
            <a:off x="553645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18" name="Google Shape;3318;p164"/>
          <p:cNvSpPr/>
          <p:nvPr/>
        </p:nvSpPr>
        <p:spPr>
          <a:xfrm>
            <a:off x="550672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19" name="Google Shape;3319;p164"/>
          <p:cNvSpPr/>
          <p:nvPr/>
        </p:nvSpPr>
        <p:spPr>
          <a:xfrm>
            <a:off x="547733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20" name="Google Shape;3320;p164"/>
          <p:cNvSpPr/>
          <p:nvPr/>
        </p:nvSpPr>
        <p:spPr>
          <a:xfrm>
            <a:off x="568475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21" name="Google Shape;3321;p164"/>
          <p:cNvSpPr/>
          <p:nvPr/>
        </p:nvSpPr>
        <p:spPr>
          <a:xfrm>
            <a:off x="565502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22" name="Google Shape;3322;p164"/>
          <p:cNvSpPr/>
          <p:nvPr/>
        </p:nvSpPr>
        <p:spPr>
          <a:xfrm>
            <a:off x="562529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23" name="Google Shape;3323;p164"/>
          <p:cNvSpPr/>
          <p:nvPr/>
        </p:nvSpPr>
        <p:spPr>
          <a:xfrm>
            <a:off x="559590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24" name="Google Shape;3324;p164"/>
          <p:cNvSpPr/>
          <p:nvPr/>
        </p:nvSpPr>
        <p:spPr>
          <a:xfrm>
            <a:off x="580297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25" name="Google Shape;3325;p164"/>
          <p:cNvSpPr/>
          <p:nvPr/>
        </p:nvSpPr>
        <p:spPr>
          <a:xfrm>
            <a:off x="577325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26" name="Google Shape;3326;p164"/>
          <p:cNvSpPr/>
          <p:nvPr/>
        </p:nvSpPr>
        <p:spPr>
          <a:xfrm>
            <a:off x="574352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27" name="Google Shape;3327;p164"/>
          <p:cNvSpPr/>
          <p:nvPr/>
        </p:nvSpPr>
        <p:spPr>
          <a:xfrm>
            <a:off x="571413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28" name="Google Shape;3328;p164"/>
          <p:cNvSpPr/>
          <p:nvPr/>
        </p:nvSpPr>
        <p:spPr>
          <a:xfrm>
            <a:off x="592120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29" name="Google Shape;3329;p164"/>
          <p:cNvSpPr/>
          <p:nvPr/>
        </p:nvSpPr>
        <p:spPr>
          <a:xfrm>
            <a:off x="589147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30" name="Google Shape;3330;p164"/>
          <p:cNvSpPr/>
          <p:nvPr/>
        </p:nvSpPr>
        <p:spPr>
          <a:xfrm>
            <a:off x="586175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31" name="Google Shape;3331;p164"/>
          <p:cNvSpPr/>
          <p:nvPr/>
        </p:nvSpPr>
        <p:spPr>
          <a:xfrm>
            <a:off x="583236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32" name="Google Shape;3332;p164"/>
          <p:cNvSpPr/>
          <p:nvPr/>
        </p:nvSpPr>
        <p:spPr>
          <a:xfrm>
            <a:off x="603943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33" name="Google Shape;3333;p164"/>
          <p:cNvSpPr/>
          <p:nvPr/>
        </p:nvSpPr>
        <p:spPr>
          <a:xfrm>
            <a:off x="600970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34" name="Google Shape;3334;p164"/>
          <p:cNvSpPr/>
          <p:nvPr/>
        </p:nvSpPr>
        <p:spPr>
          <a:xfrm>
            <a:off x="597997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35" name="Google Shape;3335;p164"/>
          <p:cNvSpPr/>
          <p:nvPr/>
        </p:nvSpPr>
        <p:spPr>
          <a:xfrm>
            <a:off x="595059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36" name="Google Shape;3336;p164"/>
          <p:cNvSpPr/>
          <p:nvPr/>
        </p:nvSpPr>
        <p:spPr>
          <a:xfrm>
            <a:off x="616388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37" name="Google Shape;3337;p164"/>
          <p:cNvSpPr/>
          <p:nvPr/>
        </p:nvSpPr>
        <p:spPr>
          <a:xfrm>
            <a:off x="613415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38" name="Google Shape;3338;p164"/>
          <p:cNvSpPr/>
          <p:nvPr/>
        </p:nvSpPr>
        <p:spPr>
          <a:xfrm>
            <a:off x="610442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39" name="Google Shape;3339;p164"/>
          <p:cNvSpPr/>
          <p:nvPr/>
        </p:nvSpPr>
        <p:spPr>
          <a:xfrm>
            <a:off x="607503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40" name="Google Shape;3340;p164"/>
          <p:cNvSpPr/>
          <p:nvPr/>
        </p:nvSpPr>
        <p:spPr>
          <a:xfrm>
            <a:off x="628211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41" name="Google Shape;3341;p164"/>
          <p:cNvSpPr/>
          <p:nvPr/>
        </p:nvSpPr>
        <p:spPr>
          <a:xfrm>
            <a:off x="625238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42" name="Google Shape;3342;p164"/>
          <p:cNvSpPr/>
          <p:nvPr/>
        </p:nvSpPr>
        <p:spPr>
          <a:xfrm>
            <a:off x="622265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43" name="Google Shape;3343;p164"/>
          <p:cNvSpPr/>
          <p:nvPr/>
        </p:nvSpPr>
        <p:spPr>
          <a:xfrm>
            <a:off x="619326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44" name="Google Shape;3344;p164"/>
          <p:cNvSpPr/>
          <p:nvPr/>
        </p:nvSpPr>
        <p:spPr>
          <a:xfrm>
            <a:off x="640033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45" name="Google Shape;3345;p164"/>
          <p:cNvSpPr/>
          <p:nvPr/>
        </p:nvSpPr>
        <p:spPr>
          <a:xfrm>
            <a:off x="637060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46" name="Google Shape;3346;p164"/>
          <p:cNvSpPr/>
          <p:nvPr/>
        </p:nvSpPr>
        <p:spPr>
          <a:xfrm>
            <a:off x="634088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47" name="Google Shape;3347;p164"/>
          <p:cNvSpPr/>
          <p:nvPr/>
        </p:nvSpPr>
        <p:spPr>
          <a:xfrm>
            <a:off x="631149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48" name="Google Shape;3348;p164"/>
          <p:cNvSpPr/>
          <p:nvPr/>
        </p:nvSpPr>
        <p:spPr>
          <a:xfrm>
            <a:off x="651856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49" name="Google Shape;3349;p164"/>
          <p:cNvSpPr/>
          <p:nvPr/>
        </p:nvSpPr>
        <p:spPr>
          <a:xfrm>
            <a:off x="648883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50" name="Google Shape;3350;p164"/>
          <p:cNvSpPr/>
          <p:nvPr/>
        </p:nvSpPr>
        <p:spPr>
          <a:xfrm>
            <a:off x="645910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51" name="Google Shape;3351;p164"/>
          <p:cNvSpPr/>
          <p:nvPr/>
        </p:nvSpPr>
        <p:spPr>
          <a:xfrm>
            <a:off x="6429722"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52" name="Google Shape;3352;p164"/>
          <p:cNvSpPr/>
          <p:nvPr/>
        </p:nvSpPr>
        <p:spPr>
          <a:xfrm>
            <a:off x="663713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53" name="Google Shape;3353;p164"/>
          <p:cNvSpPr/>
          <p:nvPr/>
        </p:nvSpPr>
        <p:spPr>
          <a:xfrm>
            <a:off x="660740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54" name="Google Shape;3354;p164"/>
          <p:cNvSpPr/>
          <p:nvPr/>
        </p:nvSpPr>
        <p:spPr>
          <a:xfrm>
            <a:off x="657767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55" name="Google Shape;3355;p164"/>
          <p:cNvSpPr/>
          <p:nvPr/>
        </p:nvSpPr>
        <p:spPr>
          <a:xfrm>
            <a:off x="654829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56" name="Google Shape;3356;p164"/>
          <p:cNvSpPr/>
          <p:nvPr/>
        </p:nvSpPr>
        <p:spPr>
          <a:xfrm>
            <a:off x="675536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57" name="Google Shape;3357;p164"/>
          <p:cNvSpPr/>
          <p:nvPr/>
        </p:nvSpPr>
        <p:spPr>
          <a:xfrm>
            <a:off x="672563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58" name="Google Shape;3358;p164"/>
          <p:cNvSpPr/>
          <p:nvPr/>
        </p:nvSpPr>
        <p:spPr>
          <a:xfrm>
            <a:off x="669590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59" name="Google Shape;3359;p164"/>
          <p:cNvSpPr/>
          <p:nvPr/>
        </p:nvSpPr>
        <p:spPr>
          <a:xfrm>
            <a:off x="666651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60" name="Google Shape;3360;p164"/>
          <p:cNvSpPr/>
          <p:nvPr/>
        </p:nvSpPr>
        <p:spPr>
          <a:xfrm>
            <a:off x="687358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61" name="Google Shape;3361;p164"/>
          <p:cNvSpPr/>
          <p:nvPr/>
        </p:nvSpPr>
        <p:spPr>
          <a:xfrm>
            <a:off x="684386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62" name="Google Shape;3362;p164"/>
          <p:cNvSpPr/>
          <p:nvPr/>
        </p:nvSpPr>
        <p:spPr>
          <a:xfrm>
            <a:off x="681413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63" name="Google Shape;3363;p164"/>
          <p:cNvSpPr/>
          <p:nvPr/>
        </p:nvSpPr>
        <p:spPr>
          <a:xfrm>
            <a:off x="678474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64" name="Google Shape;3364;p164"/>
          <p:cNvSpPr/>
          <p:nvPr/>
        </p:nvSpPr>
        <p:spPr>
          <a:xfrm>
            <a:off x="699181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65" name="Google Shape;3365;p164"/>
          <p:cNvSpPr/>
          <p:nvPr/>
        </p:nvSpPr>
        <p:spPr>
          <a:xfrm>
            <a:off x="696208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66" name="Google Shape;3366;p164"/>
          <p:cNvSpPr/>
          <p:nvPr/>
        </p:nvSpPr>
        <p:spPr>
          <a:xfrm>
            <a:off x="693236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67" name="Google Shape;3367;p164"/>
          <p:cNvSpPr/>
          <p:nvPr/>
        </p:nvSpPr>
        <p:spPr>
          <a:xfrm>
            <a:off x="6902974"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68" name="Google Shape;3368;p164"/>
          <p:cNvSpPr/>
          <p:nvPr/>
        </p:nvSpPr>
        <p:spPr>
          <a:xfrm>
            <a:off x="711004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69" name="Google Shape;3369;p164"/>
          <p:cNvSpPr/>
          <p:nvPr/>
        </p:nvSpPr>
        <p:spPr>
          <a:xfrm>
            <a:off x="708031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70" name="Google Shape;3370;p164"/>
          <p:cNvSpPr/>
          <p:nvPr/>
        </p:nvSpPr>
        <p:spPr>
          <a:xfrm>
            <a:off x="705058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71" name="Google Shape;3371;p164"/>
          <p:cNvSpPr/>
          <p:nvPr/>
        </p:nvSpPr>
        <p:spPr>
          <a:xfrm>
            <a:off x="702119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72" name="Google Shape;3372;p164"/>
          <p:cNvSpPr/>
          <p:nvPr/>
        </p:nvSpPr>
        <p:spPr>
          <a:xfrm>
            <a:off x="722826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73" name="Google Shape;3373;p164"/>
          <p:cNvSpPr/>
          <p:nvPr/>
        </p:nvSpPr>
        <p:spPr>
          <a:xfrm>
            <a:off x="719854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74" name="Google Shape;3374;p164"/>
          <p:cNvSpPr/>
          <p:nvPr/>
        </p:nvSpPr>
        <p:spPr>
          <a:xfrm>
            <a:off x="716881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75" name="Google Shape;3375;p164"/>
          <p:cNvSpPr/>
          <p:nvPr/>
        </p:nvSpPr>
        <p:spPr>
          <a:xfrm>
            <a:off x="7139426"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76" name="Google Shape;3376;p164"/>
          <p:cNvSpPr/>
          <p:nvPr/>
        </p:nvSpPr>
        <p:spPr>
          <a:xfrm>
            <a:off x="734649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77" name="Google Shape;3377;p164"/>
          <p:cNvSpPr/>
          <p:nvPr/>
        </p:nvSpPr>
        <p:spPr>
          <a:xfrm>
            <a:off x="731676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78" name="Google Shape;3378;p164"/>
          <p:cNvSpPr/>
          <p:nvPr/>
        </p:nvSpPr>
        <p:spPr>
          <a:xfrm>
            <a:off x="728704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79" name="Google Shape;3379;p164"/>
          <p:cNvSpPr/>
          <p:nvPr/>
        </p:nvSpPr>
        <p:spPr>
          <a:xfrm>
            <a:off x="725765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80" name="Google Shape;3380;p164"/>
          <p:cNvSpPr/>
          <p:nvPr/>
        </p:nvSpPr>
        <p:spPr>
          <a:xfrm>
            <a:off x="746472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81" name="Google Shape;3381;p164"/>
          <p:cNvSpPr/>
          <p:nvPr/>
        </p:nvSpPr>
        <p:spPr>
          <a:xfrm>
            <a:off x="743499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82" name="Google Shape;3382;p164"/>
          <p:cNvSpPr/>
          <p:nvPr/>
        </p:nvSpPr>
        <p:spPr>
          <a:xfrm>
            <a:off x="740526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83" name="Google Shape;3383;p164"/>
          <p:cNvSpPr/>
          <p:nvPr/>
        </p:nvSpPr>
        <p:spPr>
          <a:xfrm>
            <a:off x="737588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84" name="Google Shape;3384;p164"/>
          <p:cNvSpPr/>
          <p:nvPr/>
        </p:nvSpPr>
        <p:spPr>
          <a:xfrm>
            <a:off x="758329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85" name="Google Shape;3385;p164"/>
          <p:cNvSpPr/>
          <p:nvPr/>
        </p:nvSpPr>
        <p:spPr>
          <a:xfrm>
            <a:off x="755356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86" name="Google Shape;3386;p164"/>
          <p:cNvSpPr/>
          <p:nvPr/>
        </p:nvSpPr>
        <p:spPr>
          <a:xfrm>
            <a:off x="752383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87" name="Google Shape;3387;p164"/>
          <p:cNvSpPr/>
          <p:nvPr/>
        </p:nvSpPr>
        <p:spPr>
          <a:xfrm>
            <a:off x="749445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88" name="Google Shape;3388;p164"/>
          <p:cNvSpPr/>
          <p:nvPr/>
        </p:nvSpPr>
        <p:spPr>
          <a:xfrm>
            <a:off x="7701520"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89" name="Google Shape;3389;p164"/>
          <p:cNvSpPr/>
          <p:nvPr/>
        </p:nvSpPr>
        <p:spPr>
          <a:xfrm>
            <a:off x="767179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90" name="Google Shape;3390;p164"/>
          <p:cNvSpPr/>
          <p:nvPr/>
        </p:nvSpPr>
        <p:spPr>
          <a:xfrm>
            <a:off x="764206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91" name="Google Shape;3391;p164"/>
          <p:cNvSpPr/>
          <p:nvPr/>
        </p:nvSpPr>
        <p:spPr>
          <a:xfrm>
            <a:off x="7612678"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92" name="Google Shape;3392;p164"/>
          <p:cNvSpPr/>
          <p:nvPr/>
        </p:nvSpPr>
        <p:spPr>
          <a:xfrm>
            <a:off x="781974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93" name="Google Shape;3393;p164"/>
          <p:cNvSpPr/>
          <p:nvPr/>
        </p:nvSpPr>
        <p:spPr>
          <a:xfrm>
            <a:off x="779001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94" name="Google Shape;3394;p164"/>
          <p:cNvSpPr/>
          <p:nvPr/>
        </p:nvSpPr>
        <p:spPr>
          <a:xfrm>
            <a:off x="7760291"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95" name="Google Shape;3395;p164"/>
          <p:cNvSpPr/>
          <p:nvPr/>
        </p:nvSpPr>
        <p:spPr>
          <a:xfrm>
            <a:off x="773090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96" name="Google Shape;3396;p164"/>
          <p:cNvSpPr/>
          <p:nvPr/>
        </p:nvSpPr>
        <p:spPr>
          <a:xfrm>
            <a:off x="7937975"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97" name="Google Shape;3397;p164"/>
          <p:cNvSpPr/>
          <p:nvPr/>
        </p:nvSpPr>
        <p:spPr>
          <a:xfrm>
            <a:off x="7908247"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98" name="Google Shape;3398;p164"/>
          <p:cNvSpPr/>
          <p:nvPr/>
        </p:nvSpPr>
        <p:spPr>
          <a:xfrm>
            <a:off x="7878519"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399" name="Google Shape;3399;p164"/>
          <p:cNvSpPr/>
          <p:nvPr/>
        </p:nvSpPr>
        <p:spPr>
          <a:xfrm>
            <a:off x="7849133" y="4655500"/>
            <a:ext cx="29700" cy="203700"/>
          </a:xfrm>
          <a:prstGeom prst="rect">
            <a:avLst/>
          </a:prstGeom>
          <a:solidFill>
            <a:srgbClr val="F3F3F3"/>
          </a:solidFill>
          <a:ln w="19050" cap="flat" cmpd="sng">
            <a:solidFill>
              <a:srgbClr val="6FCAE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600">
              <a:latin typeface="Roboto Light"/>
              <a:ea typeface="Roboto Light"/>
              <a:cs typeface="Roboto Light"/>
              <a:sym typeface="Roboto Light"/>
            </a:endParaRPr>
          </a:p>
        </p:txBody>
      </p:sp>
      <p:sp>
        <p:nvSpPr>
          <p:cNvPr id="3400" name="Google Shape;3400;p164"/>
          <p:cNvSpPr/>
          <p:nvPr/>
        </p:nvSpPr>
        <p:spPr>
          <a:xfrm>
            <a:off x="3928818" y="1840426"/>
            <a:ext cx="663300" cy="2268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a:ea typeface="Roboto"/>
                <a:cs typeface="Roboto"/>
                <a:sym typeface="Roboto"/>
              </a:rPr>
              <a:t>1 bit</a:t>
            </a:r>
            <a:endParaRPr>
              <a:latin typeface="Roboto"/>
              <a:ea typeface="Roboto"/>
              <a:cs typeface="Roboto"/>
              <a:sym typeface="Roboto"/>
            </a:endParaRPr>
          </a:p>
        </p:txBody>
      </p:sp>
      <p:sp>
        <p:nvSpPr>
          <p:cNvPr id="3401" name="Google Shape;3401;p164"/>
          <p:cNvSpPr/>
          <p:nvPr/>
        </p:nvSpPr>
        <p:spPr>
          <a:xfrm>
            <a:off x="3928818" y="2218080"/>
            <a:ext cx="663300" cy="2268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a:ea typeface="Roboto"/>
                <a:cs typeface="Roboto"/>
                <a:sym typeface="Roboto"/>
              </a:rPr>
              <a:t>2 bit</a:t>
            </a:r>
            <a:endParaRPr>
              <a:latin typeface="Roboto"/>
              <a:ea typeface="Roboto"/>
              <a:cs typeface="Roboto"/>
              <a:sym typeface="Roboto"/>
            </a:endParaRPr>
          </a:p>
        </p:txBody>
      </p:sp>
      <p:sp>
        <p:nvSpPr>
          <p:cNvPr id="3402" name="Google Shape;3402;p164"/>
          <p:cNvSpPr/>
          <p:nvPr/>
        </p:nvSpPr>
        <p:spPr>
          <a:xfrm>
            <a:off x="3895850" y="2611709"/>
            <a:ext cx="663300" cy="2268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Roboto"/>
                <a:ea typeface="Roboto"/>
                <a:cs typeface="Roboto"/>
                <a:sym typeface="Roboto"/>
              </a:rPr>
              <a:t>3 bit</a:t>
            </a:r>
            <a:endParaRPr>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06"/>
        <p:cNvGrpSpPr/>
        <p:nvPr/>
      </p:nvGrpSpPr>
      <p:grpSpPr>
        <a:xfrm>
          <a:off x="0" y="0"/>
          <a:ext cx="0" cy="0"/>
          <a:chOff x="0" y="0"/>
          <a:chExt cx="0" cy="0"/>
        </a:xfrm>
      </p:grpSpPr>
      <p:sp>
        <p:nvSpPr>
          <p:cNvPr id="3407" name="Google Shape;3407;p16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latin typeface="Roboto Light"/>
                <a:ea typeface="Roboto Light"/>
                <a:cs typeface="Roboto Light"/>
                <a:sym typeface="Roboto Light"/>
              </a:rPr>
              <a:t>Encryption Strength (10-Bit and 30-Bit)</a:t>
            </a:r>
            <a:endParaRPr>
              <a:latin typeface="Roboto Light"/>
              <a:ea typeface="Roboto Light"/>
              <a:cs typeface="Roboto Light"/>
              <a:sym typeface="Roboto Light"/>
            </a:endParaRPr>
          </a:p>
        </p:txBody>
      </p:sp>
      <p:sp>
        <p:nvSpPr>
          <p:cNvPr id="3408" name="Google Shape;3408;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1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History of Cryptography</a:t>
            </a:r>
            <a:endParaRPr/>
          </a:p>
        </p:txBody>
      </p:sp>
      <p:sp>
        <p:nvSpPr>
          <p:cNvPr id="2118" name="Google Shape;2118;p112"/>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12"/>
        <p:cNvGrpSpPr/>
        <p:nvPr/>
      </p:nvGrpSpPr>
      <p:grpSpPr>
        <a:xfrm>
          <a:off x="0" y="0"/>
          <a:ext cx="0" cy="0"/>
          <a:chOff x="0" y="0"/>
          <a:chExt cx="0" cy="0"/>
        </a:xfrm>
      </p:grpSpPr>
      <p:sp>
        <p:nvSpPr>
          <p:cNvPr id="3413" name="Google Shape;3413;p16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3414" name="Google Shape;3414;p166"/>
          <p:cNvSpPr txBox="1">
            <a:spLocks noGrp="1"/>
          </p:cNvSpPr>
          <p:nvPr>
            <p:ph type="title" idx="2"/>
          </p:nvPr>
        </p:nvSpPr>
        <p:spPr>
          <a:xfrm>
            <a:off x="228350" y="1054250"/>
            <a:ext cx="86409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Class Activity:</a:t>
            </a:r>
            <a:r>
              <a:rPr lang="en">
                <a:latin typeface="Roboto Light"/>
                <a:ea typeface="Roboto Light"/>
                <a:cs typeface="Roboto Light"/>
                <a:sym typeface="Roboto Light"/>
              </a:rPr>
              <a:t> Encryption Strength</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800">
                <a:solidFill>
                  <a:schemeClr val="dk1"/>
                </a:solidFill>
                <a:latin typeface="Roboto Light"/>
                <a:ea typeface="Roboto Light"/>
                <a:cs typeface="Roboto Light"/>
                <a:sym typeface="Roboto Light"/>
              </a:rPr>
              <a:t>In this activity, you’ll continue to play the role of security analysts working for the Hill Valley Police Department.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800">
                <a:latin typeface="Roboto Light"/>
                <a:ea typeface="Roboto Light"/>
                <a:cs typeface="Roboto Light"/>
                <a:sym typeface="Roboto Light"/>
              </a:rPr>
              <a:t>In this activity, you will compare several email security vendors and choose the most cost-effective one for protecting future emails.</a:t>
            </a:r>
            <a:endParaRPr sz="1800">
              <a:latin typeface="Roboto Light"/>
              <a:ea typeface="Roboto Light"/>
              <a:cs typeface="Roboto Light"/>
              <a:sym typeface="Roboto Light"/>
            </a:endParaRPr>
          </a:p>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3415" name="Google Shape;3415;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19"/>
        <p:cNvGrpSpPr/>
        <p:nvPr/>
      </p:nvGrpSpPr>
      <p:grpSpPr>
        <a:xfrm>
          <a:off x="0" y="0"/>
          <a:ext cx="0" cy="0"/>
          <a:chOff x="0" y="0"/>
          <a:chExt cx="0" cy="0"/>
        </a:xfrm>
      </p:grpSpPr>
      <p:sp>
        <p:nvSpPr>
          <p:cNvPr id="3420" name="Google Shape;3420;p16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Symmetric Key Algorithms</a:t>
            </a:r>
            <a:endParaRPr/>
          </a:p>
        </p:txBody>
      </p:sp>
      <p:sp>
        <p:nvSpPr>
          <p:cNvPr id="3421" name="Google Shape;3421;p16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25"/>
        <p:cNvGrpSpPr/>
        <p:nvPr/>
      </p:nvGrpSpPr>
      <p:grpSpPr>
        <a:xfrm>
          <a:off x="0" y="0"/>
          <a:ext cx="0" cy="0"/>
          <a:chOff x="0" y="0"/>
          <a:chExt cx="0" cy="0"/>
        </a:xfrm>
      </p:grpSpPr>
      <p:sp>
        <p:nvSpPr>
          <p:cNvPr id="3426" name="Google Shape;3426;p168"/>
          <p:cNvSpPr/>
          <p:nvPr/>
        </p:nvSpPr>
        <p:spPr>
          <a:xfrm>
            <a:off x="0" y="0"/>
            <a:ext cx="9144000" cy="5143500"/>
          </a:xfrm>
          <a:prstGeom prst="rect">
            <a:avLst/>
          </a:prstGeom>
          <a:solidFill>
            <a:srgbClr val="322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7" name="Google Shape;3427;p168"/>
          <p:cNvPicPr preferRelativeResize="0"/>
          <p:nvPr/>
        </p:nvPicPr>
        <p:blipFill>
          <a:blip r:embed="rId3">
            <a:alphaModFix/>
          </a:blip>
          <a:stretch>
            <a:fillRect/>
          </a:stretch>
        </p:blipFill>
        <p:spPr>
          <a:xfrm>
            <a:off x="2286000" y="0"/>
            <a:ext cx="6858000" cy="5143500"/>
          </a:xfrm>
          <a:prstGeom prst="rect">
            <a:avLst/>
          </a:prstGeom>
          <a:noFill/>
          <a:ln>
            <a:noFill/>
          </a:ln>
        </p:spPr>
      </p:pic>
      <p:sp>
        <p:nvSpPr>
          <p:cNvPr id="3428" name="Google Shape;3428;p168"/>
          <p:cNvSpPr txBox="1"/>
          <p:nvPr/>
        </p:nvSpPr>
        <p:spPr>
          <a:xfrm>
            <a:off x="407600" y="1688700"/>
            <a:ext cx="3483900" cy="176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400">
                <a:solidFill>
                  <a:srgbClr val="F1C232"/>
                </a:solidFill>
                <a:latin typeface="Roboto Light"/>
                <a:ea typeface="Roboto Light"/>
                <a:cs typeface="Roboto Light"/>
                <a:sym typeface="Roboto Light"/>
              </a:rPr>
              <a:t>If larger bit size means stronger encryption,  why don’t we just use a million-bit key?</a:t>
            </a:r>
            <a:endParaRPr sz="2400">
              <a:solidFill>
                <a:srgbClr val="F1C232"/>
              </a:solidFill>
              <a:latin typeface="Roboto Light"/>
              <a:ea typeface="Roboto Light"/>
              <a:cs typeface="Roboto Light"/>
              <a:sym typeface="Roboto Light"/>
            </a:endParaRPr>
          </a:p>
          <a:p>
            <a:pPr marL="0" lvl="0" indent="0" algn="r" rtl="0">
              <a:spcBef>
                <a:spcPts val="0"/>
              </a:spcBef>
              <a:spcAft>
                <a:spcPts val="0"/>
              </a:spcAft>
              <a:buNone/>
            </a:pPr>
            <a:endParaRPr sz="2400">
              <a:solidFill>
                <a:srgbClr val="F1C232"/>
              </a:solidFill>
              <a:latin typeface="Roboto Light"/>
              <a:ea typeface="Roboto Light"/>
              <a:cs typeface="Roboto Light"/>
              <a:sym typeface="Roboto Light"/>
            </a:endParaRPr>
          </a:p>
        </p:txBody>
      </p:sp>
      <p:sp>
        <p:nvSpPr>
          <p:cNvPr id="3429" name="Google Shape;3429;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62</a:t>
            </a:fld>
            <a:endParaRPr>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433"/>
        <p:cNvGrpSpPr/>
        <p:nvPr/>
      </p:nvGrpSpPr>
      <p:grpSpPr>
        <a:xfrm>
          <a:off x="0" y="0"/>
          <a:ext cx="0" cy="0"/>
          <a:chOff x="0" y="0"/>
          <a:chExt cx="0" cy="0"/>
        </a:xfrm>
      </p:grpSpPr>
      <p:pic>
        <p:nvPicPr>
          <p:cNvPr id="3434" name="Google Shape;3434;p169"/>
          <p:cNvPicPr preferRelativeResize="0"/>
          <p:nvPr/>
        </p:nvPicPr>
        <p:blipFill rotWithShape="1">
          <a:blip r:embed="rId3">
            <a:alphaModFix/>
          </a:blip>
          <a:srcRect/>
          <a:stretch/>
        </p:blipFill>
        <p:spPr>
          <a:xfrm>
            <a:off x="2960900" y="0"/>
            <a:ext cx="4082663" cy="5143496"/>
          </a:xfrm>
          <a:prstGeom prst="rect">
            <a:avLst/>
          </a:prstGeom>
          <a:noFill/>
          <a:ln>
            <a:noFill/>
          </a:ln>
        </p:spPr>
      </p:pic>
      <p:sp>
        <p:nvSpPr>
          <p:cNvPr id="3435" name="Google Shape;3435;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Tradeoffs</a:t>
            </a:r>
            <a:endParaRPr/>
          </a:p>
        </p:txBody>
      </p:sp>
      <p:sp>
        <p:nvSpPr>
          <p:cNvPr id="3436" name="Google Shape;3436;p169"/>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None/>
            </a:pPr>
            <a:r>
              <a:rPr lang="en">
                <a:latin typeface="Roboto Light"/>
                <a:ea typeface="Roboto Light"/>
                <a:cs typeface="Roboto Light"/>
                <a:sym typeface="Roboto Light"/>
              </a:rPr>
              <a:t>It takes time and </a:t>
            </a:r>
            <a:br>
              <a:rPr lang="en">
                <a:latin typeface="Roboto Light"/>
                <a:ea typeface="Roboto Light"/>
                <a:cs typeface="Roboto Light"/>
                <a:sym typeface="Roboto Light"/>
              </a:rPr>
            </a:br>
            <a:r>
              <a:rPr lang="en">
                <a:latin typeface="Roboto Light"/>
                <a:ea typeface="Roboto Light"/>
                <a:cs typeface="Roboto Light"/>
                <a:sym typeface="Roboto Light"/>
              </a:rPr>
              <a:t>computational resources </a:t>
            </a:r>
            <a:br>
              <a:rPr lang="en">
                <a:latin typeface="Roboto Light"/>
                <a:ea typeface="Roboto Light"/>
                <a:cs typeface="Roboto Light"/>
                <a:sym typeface="Roboto Light"/>
              </a:rPr>
            </a:br>
            <a:r>
              <a:rPr lang="en">
                <a:latin typeface="Roboto Light"/>
                <a:ea typeface="Roboto Light"/>
                <a:cs typeface="Roboto Light"/>
                <a:sym typeface="Roboto Light"/>
              </a:rPr>
              <a:t>to encrypt and decrypt </a:t>
            </a:r>
            <a:br>
              <a:rPr lang="en">
                <a:latin typeface="Roboto Light"/>
                <a:ea typeface="Roboto Light"/>
                <a:cs typeface="Roboto Light"/>
                <a:sym typeface="Roboto Light"/>
              </a:rPr>
            </a:br>
            <a:r>
              <a:rPr lang="en">
                <a:latin typeface="Roboto Light"/>
                <a:ea typeface="Roboto Light"/>
                <a:cs typeface="Roboto Light"/>
                <a:sym typeface="Roboto Light"/>
              </a:rPr>
              <a:t>larger keys. </a:t>
            </a:r>
            <a:endParaRPr>
              <a:latin typeface="Roboto Light"/>
              <a:ea typeface="Roboto Light"/>
              <a:cs typeface="Roboto Light"/>
              <a:sym typeface="Roboto Light"/>
            </a:endParaRPr>
          </a:p>
        </p:txBody>
      </p:sp>
      <p:sp>
        <p:nvSpPr>
          <p:cNvPr id="3437" name="Google Shape;3437;p169"/>
          <p:cNvSpPr txBox="1">
            <a:spLocks noGrp="1"/>
          </p:cNvSpPr>
          <p:nvPr>
            <p:ph type="body" idx="3"/>
          </p:nvPr>
        </p:nvSpPr>
        <p:spPr>
          <a:xfrm>
            <a:off x="6433025" y="2643663"/>
            <a:ext cx="2561700" cy="5337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None/>
            </a:pPr>
            <a:r>
              <a:rPr lang="en" sz="1800">
                <a:latin typeface="Roboto Light"/>
                <a:ea typeface="Roboto Light"/>
                <a:cs typeface="Roboto Light"/>
                <a:sym typeface="Roboto Light"/>
              </a:rPr>
              <a:t>Is the encryption strength worth the time to use </a:t>
            </a:r>
            <a:endParaRPr sz="1800">
              <a:latin typeface="Roboto Light"/>
              <a:ea typeface="Roboto Light"/>
              <a:cs typeface="Roboto Light"/>
              <a:sym typeface="Roboto Light"/>
            </a:endParaRPr>
          </a:p>
          <a:p>
            <a:pPr marL="0" lvl="0" indent="0" algn="l" rtl="0">
              <a:lnSpc>
                <a:spcPct val="115000"/>
              </a:lnSpc>
              <a:spcBef>
                <a:spcPts val="0"/>
              </a:spcBef>
              <a:spcAft>
                <a:spcPts val="800"/>
              </a:spcAft>
              <a:buNone/>
            </a:pPr>
            <a:r>
              <a:rPr lang="en" sz="1800">
                <a:latin typeface="Roboto Light"/>
                <a:ea typeface="Roboto Light"/>
                <a:cs typeface="Roboto Light"/>
                <a:sym typeface="Roboto Light"/>
              </a:rPr>
              <a:t>the key?</a:t>
            </a:r>
            <a:endParaRPr sz="1800">
              <a:latin typeface="Roboto Light"/>
              <a:ea typeface="Roboto Light"/>
              <a:cs typeface="Roboto Light"/>
              <a:sym typeface="Roboto Light"/>
            </a:endParaRPr>
          </a:p>
        </p:txBody>
      </p:sp>
      <p:sp>
        <p:nvSpPr>
          <p:cNvPr id="3438" name="Google Shape;3438;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442"/>
        <p:cNvGrpSpPr/>
        <p:nvPr/>
      </p:nvGrpSpPr>
      <p:grpSpPr>
        <a:xfrm>
          <a:off x="0" y="0"/>
          <a:ext cx="0" cy="0"/>
          <a:chOff x="0" y="0"/>
          <a:chExt cx="0" cy="0"/>
        </a:xfrm>
      </p:grpSpPr>
      <p:pic>
        <p:nvPicPr>
          <p:cNvPr id="3443" name="Google Shape;3443;p170"/>
          <p:cNvPicPr preferRelativeResize="0"/>
          <p:nvPr/>
        </p:nvPicPr>
        <p:blipFill rotWithShape="1">
          <a:blip r:embed="rId3">
            <a:alphaModFix/>
          </a:blip>
          <a:srcRect l="5676" t="7772" r="49418" b="15120"/>
          <a:stretch/>
        </p:blipFill>
        <p:spPr>
          <a:xfrm>
            <a:off x="-10975" y="0"/>
            <a:ext cx="4600976" cy="5143500"/>
          </a:xfrm>
          <a:prstGeom prst="rect">
            <a:avLst/>
          </a:prstGeom>
          <a:noFill/>
          <a:ln>
            <a:noFill/>
          </a:ln>
        </p:spPr>
      </p:pic>
      <p:pic>
        <p:nvPicPr>
          <p:cNvPr id="3444" name="Google Shape;3444;p170"/>
          <p:cNvPicPr preferRelativeResize="0"/>
          <p:nvPr/>
        </p:nvPicPr>
        <p:blipFill rotWithShape="1">
          <a:blip r:embed="rId3">
            <a:alphaModFix/>
          </a:blip>
          <a:srcRect l="53840" t="7772" r="1711" b="15120"/>
          <a:stretch/>
        </p:blipFill>
        <p:spPr>
          <a:xfrm>
            <a:off x="4590000" y="0"/>
            <a:ext cx="4554000" cy="5143500"/>
          </a:xfrm>
          <a:prstGeom prst="rect">
            <a:avLst/>
          </a:prstGeom>
          <a:noFill/>
          <a:ln>
            <a:noFill/>
          </a:ln>
        </p:spPr>
      </p:pic>
      <p:sp>
        <p:nvSpPr>
          <p:cNvPr id="3445" name="Google Shape;3445;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Security Tradeoffs</a:t>
            </a:r>
            <a:endParaRPr>
              <a:solidFill>
                <a:schemeClr val="dk1"/>
              </a:solidFill>
            </a:endParaRPr>
          </a:p>
          <a:p>
            <a:pPr marL="0" lvl="0" indent="0" algn="l" rtl="0">
              <a:spcBef>
                <a:spcPts val="0"/>
              </a:spcBef>
              <a:spcAft>
                <a:spcPts val="0"/>
              </a:spcAft>
              <a:buNone/>
            </a:pPr>
            <a:endParaRPr/>
          </a:p>
        </p:txBody>
      </p:sp>
      <p:sp>
        <p:nvSpPr>
          <p:cNvPr id="3446" name="Google Shape;3446;p170"/>
          <p:cNvSpPr txBox="1">
            <a:spLocks noGrp="1"/>
          </p:cNvSpPr>
          <p:nvPr>
            <p:ph type="subTitle" idx="1"/>
          </p:nvPr>
        </p:nvSpPr>
        <p:spPr>
          <a:xfrm>
            <a:off x="0" y="675975"/>
            <a:ext cx="4554000" cy="107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Do we want an incredibly strong cipher that’s hard to compute and difficult to decrypt?</a:t>
            </a:r>
            <a:endParaRPr/>
          </a:p>
        </p:txBody>
      </p:sp>
      <p:sp>
        <p:nvSpPr>
          <p:cNvPr id="3447" name="Google Shape;3447;p170"/>
          <p:cNvSpPr txBox="1">
            <a:spLocks noGrp="1"/>
          </p:cNvSpPr>
          <p:nvPr>
            <p:ph type="subTitle" idx="1"/>
          </p:nvPr>
        </p:nvSpPr>
        <p:spPr>
          <a:xfrm>
            <a:off x="4565350" y="675975"/>
            <a:ext cx="4554000" cy="107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Or, do we prefer average security that’s faster?</a:t>
            </a:r>
            <a:endParaRPr/>
          </a:p>
        </p:txBody>
      </p:sp>
      <p:sp>
        <p:nvSpPr>
          <p:cNvPr id="3448" name="Google Shape;3448;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64</a:t>
            </a:fld>
            <a:endParaRPr/>
          </a:p>
        </p:txBody>
      </p:sp>
      <p:cxnSp>
        <p:nvCxnSpPr>
          <p:cNvPr id="3449" name="Google Shape;3449;p1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453"/>
        <p:cNvGrpSpPr/>
        <p:nvPr/>
      </p:nvGrpSpPr>
      <p:grpSpPr>
        <a:xfrm>
          <a:off x="0" y="0"/>
          <a:ext cx="0" cy="0"/>
          <a:chOff x="0" y="0"/>
          <a:chExt cx="0" cy="0"/>
        </a:xfrm>
      </p:grpSpPr>
      <p:sp>
        <p:nvSpPr>
          <p:cNvPr id="3454" name="Google Shape;3454;p171"/>
          <p:cNvSpPr txBox="1">
            <a:spLocks noGrp="1"/>
          </p:cNvSpPr>
          <p:nvPr>
            <p:ph type="title"/>
          </p:nvPr>
        </p:nvSpPr>
        <p:spPr>
          <a:xfrm>
            <a:off x="2959950" y="1397475"/>
            <a:ext cx="5784000" cy="26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Modern symmetric key algorithms</a:t>
            </a:r>
            <a:r>
              <a:rPr lang="en" sz="3200">
                <a:latin typeface="Roboto Light"/>
                <a:ea typeface="Roboto Light"/>
                <a:cs typeface="Roboto Light"/>
                <a:sym typeface="Roboto Light"/>
              </a:rPr>
              <a:t> use algorithms that are secure </a:t>
            </a:r>
            <a:r>
              <a:rPr lang="en" sz="3200" i="1">
                <a:latin typeface="Roboto Light"/>
                <a:ea typeface="Roboto Light"/>
                <a:cs typeface="Roboto Light"/>
                <a:sym typeface="Roboto Light"/>
              </a:rPr>
              <a:t>and</a:t>
            </a:r>
            <a:r>
              <a:rPr lang="en" sz="3200">
                <a:latin typeface="Roboto Light"/>
                <a:ea typeface="Roboto Light"/>
                <a:cs typeface="Roboto Light"/>
                <a:sym typeface="Roboto Light"/>
              </a:rPr>
              <a:t> fast. </a:t>
            </a:r>
            <a:endParaRPr sz="3200">
              <a:latin typeface="Roboto Light"/>
              <a:ea typeface="Roboto Light"/>
              <a:cs typeface="Roboto Light"/>
              <a:sym typeface="Roboto Light"/>
            </a:endParaRPr>
          </a:p>
        </p:txBody>
      </p:sp>
      <p:sp>
        <p:nvSpPr>
          <p:cNvPr id="3455" name="Google Shape;3455;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65</a:t>
            </a:fld>
            <a:endParaRPr/>
          </a:p>
        </p:txBody>
      </p:sp>
      <p:pic>
        <p:nvPicPr>
          <p:cNvPr id="3456" name="Google Shape;3456;p171"/>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460"/>
        <p:cNvGrpSpPr/>
        <p:nvPr/>
      </p:nvGrpSpPr>
      <p:grpSpPr>
        <a:xfrm>
          <a:off x="0" y="0"/>
          <a:ext cx="0" cy="0"/>
          <a:chOff x="0" y="0"/>
          <a:chExt cx="0" cy="0"/>
        </a:xfrm>
      </p:grpSpPr>
      <p:sp>
        <p:nvSpPr>
          <p:cNvPr id="3461" name="Google Shape;3461;p172"/>
          <p:cNvSpPr/>
          <p:nvPr/>
        </p:nvSpPr>
        <p:spPr>
          <a:xfrm>
            <a:off x="10975" y="10975"/>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Finding the Balance</a:t>
            </a:r>
            <a:endParaRPr>
              <a:solidFill>
                <a:srgbClr val="FFFFFF"/>
              </a:solidFill>
            </a:endParaRPr>
          </a:p>
        </p:txBody>
      </p:sp>
      <p:sp>
        <p:nvSpPr>
          <p:cNvPr id="3463" name="Google Shape;3463;p1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rgbClr val="FFFFFF"/>
                </a:solidFill>
              </a:rPr>
              <a:t>Symmetric key algorithms use a single, </a:t>
            </a:r>
            <a:br>
              <a:rPr lang="en">
                <a:solidFill>
                  <a:srgbClr val="FFFFFF"/>
                </a:solidFill>
              </a:rPr>
            </a:br>
            <a:r>
              <a:rPr lang="en">
                <a:solidFill>
                  <a:srgbClr val="FFFFFF"/>
                </a:solidFill>
              </a:rPr>
              <a:t>shared key to encrypt and decrypt a message. </a:t>
            </a:r>
            <a:endParaRPr>
              <a:solidFill>
                <a:srgbClr val="FFFFFF"/>
              </a:solidFill>
            </a:endParaRPr>
          </a:p>
        </p:txBody>
      </p:sp>
      <p:sp>
        <p:nvSpPr>
          <p:cNvPr id="3464" name="Google Shape;3464;p172"/>
          <p:cNvSpPr txBox="1">
            <a:spLocks noGrp="1"/>
          </p:cNvSpPr>
          <p:nvPr>
            <p:ph type="body" idx="3"/>
          </p:nvPr>
        </p:nvSpPr>
        <p:spPr>
          <a:xfrm>
            <a:off x="175" y="1284250"/>
            <a:ext cx="5464500" cy="2416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solidFill>
                <a:srgbClr val="FFFFFF"/>
              </a:solidFill>
            </a:endParaRPr>
          </a:p>
          <a:p>
            <a:pPr marL="0" lvl="0" indent="0" algn="l" rtl="0">
              <a:lnSpc>
                <a:spcPct val="115000"/>
              </a:lnSpc>
              <a:spcBef>
                <a:spcPts val="800"/>
              </a:spcBef>
              <a:spcAft>
                <a:spcPts val="0"/>
              </a:spcAft>
              <a:buNone/>
            </a:pPr>
            <a:r>
              <a:rPr lang="en">
                <a:solidFill>
                  <a:srgbClr val="FFFFFF"/>
                </a:solidFill>
              </a:rPr>
              <a:t>This shared key needs to remain </a:t>
            </a:r>
            <a:r>
              <a:rPr lang="en" b="1">
                <a:solidFill>
                  <a:srgbClr val="FFFFFF"/>
                </a:solidFill>
              </a:rPr>
              <a:t>private. </a:t>
            </a:r>
            <a:r>
              <a:rPr lang="en">
                <a:solidFill>
                  <a:srgbClr val="FFFFFF"/>
                </a:solidFill>
              </a:rPr>
              <a:t>If exposed, the message can be decrypted by anyone. </a:t>
            </a:r>
            <a:endParaRPr>
              <a:solidFill>
                <a:srgbClr val="FFFFFF"/>
              </a:solidFill>
            </a:endParaRPr>
          </a:p>
          <a:p>
            <a:pPr marL="0" lvl="0" indent="0" algn="l" rtl="0">
              <a:spcBef>
                <a:spcPts val="800"/>
              </a:spcBef>
              <a:spcAft>
                <a:spcPts val="0"/>
              </a:spcAft>
              <a:buNone/>
            </a:pPr>
            <a:r>
              <a:rPr lang="en">
                <a:solidFill>
                  <a:srgbClr val="FFFFFF"/>
                </a:solidFill>
              </a:rPr>
              <a:t>Some widely known symmetric key algorithms include: </a:t>
            </a:r>
            <a:endParaRPr>
              <a:solidFill>
                <a:srgbClr val="FFFFFF"/>
              </a:solidFill>
            </a:endParaRPr>
          </a:p>
          <a:p>
            <a:pPr marL="457200" lvl="0" indent="-317500" algn="l" rtl="0">
              <a:lnSpc>
                <a:spcPct val="115000"/>
              </a:lnSpc>
              <a:spcBef>
                <a:spcPts val="800"/>
              </a:spcBef>
              <a:spcAft>
                <a:spcPts val="0"/>
              </a:spcAft>
              <a:buClr>
                <a:srgbClr val="FFFFFF"/>
              </a:buClr>
              <a:buSzPts val="1400"/>
              <a:buChar char="●"/>
            </a:pPr>
            <a:r>
              <a:rPr lang="en">
                <a:solidFill>
                  <a:srgbClr val="FFFFFF"/>
                </a:solidFill>
              </a:rPr>
              <a:t>Data Encryption Standard (DES), </a:t>
            </a:r>
            <a:endParaRPr>
              <a:solidFill>
                <a:srgbClr val="FFFFFF"/>
              </a:solidFill>
            </a:endParaRPr>
          </a:p>
          <a:p>
            <a:pPr marL="457200" lvl="0" indent="-317500" algn="l" rtl="0">
              <a:lnSpc>
                <a:spcPct val="115000"/>
              </a:lnSpc>
              <a:spcBef>
                <a:spcPts val="0"/>
              </a:spcBef>
              <a:spcAft>
                <a:spcPts val="0"/>
              </a:spcAft>
              <a:buClr>
                <a:srgbClr val="FFFFFF"/>
              </a:buClr>
              <a:buSzPts val="1400"/>
              <a:buChar char="●"/>
            </a:pPr>
            <a:r>
              <a:rPr lang="en">
                <a:solidFill>
                  <a:srgbClr val="FFFFFF"/>
                </a:solidFill>
              </a:rPr>
              <a:t>Triple DES (3DES) </a:t>
            </a:r>
            <a:endParaRPr>
              <a:solidFill>
                <a:srgbClr val="FFFFFF"/>
              </a:solidFill>
            </a:endParaRPr>
          </a:p>
          <a:p>
            <a:pPr marL="457200" lvl="0" indent="-317500" algn="l" rtl="0">
              <a:lnSpc>
                <a:spcPct val="115000"/>
              </a:lnSpc>
              <a:spcBef>
                <a:spcPts val="0"/>
              </a:spcBef>
              <a:spcAft>
                <a:spcPts val="0"/>
              </a:spcAft>
              <a:buClr>
                <a:srgbClr val="FFFFFF"/>
              </a:buClr>
              <a:buSzPts val="1400"/>
              <a:buChar char="●"/>
            </a:pPr>
            <a:r>
              <a:rPr lang="en">
                <a:solidFill>
                  <a:srgbClr val="FFFFFF"/>
                </a:solidFill>
              </a:rPr>
              <a:t>Advanced Encryption Standard (AES)</a:t>
            </a:r>
            <a:endParaRPr>
              <a:solidFill>
                <a:srgbClr val="FFFFFF"/>
              </a:solidFill>
            </a:endParaRPr>
          </a:p>
        </p:txBody>
      </p:sp>
      <p:sp>
        <p:nvSpPr>
          <p:cNvPr id="3465" name="Google Shape;3465;p1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466" name="Google Shape;3466;p172"/>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467" name="Google Shape;3467;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66</a:t>
            </a:fld>
            <a:endParaRPr>
              <a:solidFill>
                <a:srgbClr val="FFFFFF"/>
              </a:solidFill>
            </a:endParaRPr>
          </a:p>
        </p:txBody>
      </p:sp>
      <p:pic>
        <p:nvPicPr>
          <p:cNvPr id="3468" name="Google Shape;3468;p172"/>
          <p:cNvPicPr preferRelativeResize="0"/>
          <p:nvPr/>
        </p:nvPicPr>
        <p:blipFill rotWithShape="1">
          <a:blip r:embed="rId3">
            <a:alphaModFix/>
          </a:blip>
          <a:srcRect l="21214" t="15633" r="19937" b="5922"/>
          <a:stretch/>
        </p:blipFill>
        <p:spPr>
          <a:xfrm>
            <a:off x="5608125" y="210262"/>
            <a:ext cx="3074850" cy="493317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472"/>
        <p:cNvGrpSpPr/>
        <p:nvPr/>
      </p:nvGrpSpPr>
      <p:grpSpPr>
        <a:xfrm>
          <a:off x="0" y="0"/>
          <a:ext cx="0" cy="0"/>
          <a:chOff x="0" y="0"/>
          <a:chExt cx="0" cy="0"/>
        </a:xfrm>
      </p:grpSpPr>
      <p:pic>
        <p:nvPicPr>
          <p:cNvPr id="3473" name="Google Shape;3473;p173"/>
          <p:cNvPicPr preferRelativeResize="0"/>
          <p:nvPr/>
        </p:nvPicPr>
        <p:blipFill rotWithShape="1">
          <a:blip r:embed="rId3">
            <a:alphaModFix/>
          </a:blip>
          <a:srcRect t="2206" r="4816" b="7008"/>
          <a:stretch/>
        </p:blipFill>
        <p:spPr>
          <a:xfrm>
            <a:off x="175" y="0"/>
            <a:ext cx="9143994" cy="5148191"/>
          </a:xfrm>
          <a:prstGeom prst="rect">
            <a:avLst/>
          </a:prstGeom>
          <a:noFill/>
          <a:ln>
            <a:noFill/>
          </a:ln>
        </p:spPr>
      </p:pic>
      <p:sp>
        <p:nvSpPr>
          <p:cNvPr id="3474" name="Google Shape;3474;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Data Encryption Standard (DES)</a:t>
            </a:r>
            <a:endParaRPr>
              <a:solidFill>
                <a:srgbClr val="FFFFFF"/>
              </a:solidFill>
            </a:endParaRPr>
          </a:p>
        </p:txBody>
      </p:sp>
      <p:sp>
        <p:nvSpPr>
          <p:cNvPr id="3475" name="Google Shape;3475;p17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DES is a 56-bit key published by </a:t>
            </a:r>
            <a:br>
              <a:rPr lang="en">
                <a:solidFill>
                  <a:srgbClr val="FFFFFF"/>
                </a:solidFill>
              </a:rPr>
            </a:br>
            <a:r>
              <a:rPr lang="en">
                <a:solidFill>
                  <a:srgbClr val="FFFFFF"/>
                </a:solidFill>
              </a:rPr>
              <a:t>the United States government in 1977.</a:t>
            </a:r>
            <a:endParaRPr>
              <a:solidFill>
                <a:srgbClr val="FFFFFF"/>
              </a:solidFill>
            </a:endParaRPr>
          </a:p>
        </p:txBody>
      </p:sp>
      <p:sp>
        <p:nvSpPr>
          <p:cNvPr id="3476" name="Google Shape;3476;p173"/>
          <p:cNvSpPr txBox="1">
            <a:spLocks noGrp="1"/>
          </p:cNvSpPr>
          <p:nvPr>
            <p:ph type="body" idx="3"/>
          </p:nvPr>
        </p:nvSpPr>
        <p:spPr>
          <a:xfrm>
            <a:off x="175" y="1625625"/>
            <a:ext cx="4474200" cy="1550700"/>
          </a:xfrm>
          <a:prstGeom prst="rect">
            <a:avLst/>
          </a:prstGeom>
        </p:spPr>
        <p:txBody>
          <a:bodyPr spcFirstLastPara="1" wrap="square" lIns="457200" tIns="0" rIns="457200" bIns="914400" anchor="t" anchorCtr="0">
            <a:noAutofit/>
          </a:bodyPr>
          <a:lstStyle/>
          <a:p>
            <a:pPr marL="457200" lvl="0" indent="-317500" algn="l" rtl="0">
              <a:lnSpc>
                <a:spcPct val="115000"/>
              </a:lnSpc>
              <a:spcBef>
                <a:spcPts val="0"/>
              </a:spcBef>
              <a:spcAft>
                <a:spcPts val="0"/>
              </a:spcAft>
              <a:buClr>
                <a:srgbClr val="FFFFFF"/>
              </a:buClr>
              <a:buSzPts val="1400"/>
              <a:buChar char="●"/>
            </a:pPr>
            <a:r>
              <a:rPr lang="en">
                <a:solidFill>
                  <a:srgbClr val="FFFFFF"/>
                </a:solidFill>
              </a:rPr>
              <a:t>Flaws were found in DES and additional security was added to create Triple 3DES. </a:t>
            </a:r>
            <a:endParaRPr>
              <a:solidFill>
                <a:srgbClr val="FFFFFF"/>
              </a:solidFill>
            </a:endParaRPr>
          </a:p>
          <a:p>
            <a:pPr marL="457200" lvl="0" indent="-317500" algn="l" rtl="0">
              <a:lnSpc>
                <a:spcPct val="115000"/>
              </a:lnSpc>
              <a:spcBef>
                <a:spcPts val="1000"/>
              </a:spcBef>
              <a:spcAft>
                <a:spcPts val="0"/>
              </a:spcAft>
              <a:buClr>
                <a:srgbClr val="FFFFFF"/>
              </a:buClr>
              <a:buSzPts val="1400"/>
              <a:buChar char="●"/>
            </a:pPr>
            <a:r>
              <a:rPr lang="en">
                <a:solidFill>
                  <a:srgbClr val="FFFFFF"/>
                </a:solidFill>
              </a:rPr>
              <a:t>However, the security community banded together to develop a newer, more secure symmetric encryption algorithm.</a:t>
            </a:r>
            <a:endParaRPr>
              <a:solidFill>
                <a:srgbClr val="FFFFFF"/>
              </a:solidFill>
            </a:endParaRPr>
          </a:p>
        </p:txBody>
      </p:sp>
      <p:sp>
        <p:nvSpPr>
          <p:cNvPr id="3477" name="Google Shape;3477;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3478" name="Google Shape;3478;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67</a:t>
            </a:fld>
            <a:endParaRPr>
              <a:solidFill>
                <a:srgbClr val="FFFFFF"/>
              </a:solidFill>
            </a:endParaRPr>
          </a:p>
        </p:txBody>
      </p:sp>
      <p:cxnSp>
        <p:nvCxnSpPr>
          <p:cNvPr id="3479" name="Google Shape;3479;p173"/>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483"/>
        <p:cNvGrpSpPr/>
        <p:nvPr/>
      </p:nvGrpSpPr>
      <p:grpSpPr>
        <a:xfrm>
          <a:off x="0" y="0"/>
          <a:ext cx="0" cy="0"/>
          <a:chOff x="0" y="0"/>
          <a:chExt cx="0" cy="0"/>
        </a:xfrm>
      </p:grpSpPr>
      <p:sp>
        <p:nvSpPr>
          <p:cNvPr id="3484" name="Google Shape;3484;p174"/>
          <p:cNvSpPr/>
          <p:nvPr/>
        </p:nvSpPr>
        <p:spPr>
          <a:xfrm>
            <a:off x="452500" y="1509225"/>
            <a:ext cx="2427900" cy="1343400"/>
          </a:xfrm>
          <a:prstGeom prst="homePlate">
            <a:avLst>
              <a:gd name="adj" fmla="val 50000"/>
            </a:avLst>
          </a:prstGeom>
          <a:noFill/>
          <a:ln w="19050" cap="flat" cmpd="sng">
            <a:solidFill>
              <a:srgbClr val="40D3E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NIST opened a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contest for cryptographers to submit algorithms. </a:t>
            </a:r>
            <a:endParaRPr>
              <a:latin typeface="Roboto"/>
              <a:ea typeface="Roboto"/>
              <a:cs typeface="Roboto"/>
              <a:sym typeface="Roboto"/>
            </a:endParaRPr>
          </a:p>
        </p:txBody>
      </p:sp>
      <p:sp>
        <p:nvSpPr>
          <p:cNvPr id="3485" name="Google Shape;3485;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Advanced Encryption Standard</a:t>
            </a:r>
            <a:endParaRPr/>
          </a:p>
        </p:txBody>
      </p:sp>
      <p:sp>
        <p:nvSpPr>
          <p:cNvPr id="3486" name="Google Shape;3486;p1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In 1997, the National Institute of Standards and Technology (NIST) announced they were seeking a replacement for DES.</a:t>
            </a:r>
            <a:endParaRPr/>
          </a:p>
        </p:txBody>
      </p:sp>
      <p:sp>
        <p:nvSpPr>
          <p:cNvPr id="3487" name="Google Shape;3487;p174"/>
          <p:cNvSpPr/>
          <p:nvPr/>
        </p:nvSpPr>
        <p:spPr>
          <a:xfrm>
            <a:off x="3000733" y="1509225"/>
            <a:ext cx="1972500" cy="1343400"/>
          </a:xfrm>
          <a:prstGeom prst="homePlate">
            <a:avLst>
              <a:gd name="adj" fmla="val 50000"/>
            </a:avLst>
          </a:prstGeom>
          <a:noFill/>
          <a:ln w="19050" cap="flat" cmpd="sng">
            <a:solidFill>
              <a:srgbClr val="40D3E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Roboto"/>
                <a:ea typeface="Roboto"/>
                <a:cs typeface="Roboto"/>
                <a:sym typeface="Roboto"/>
              </a:rPr>
              <a:t>In the first round,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15 submissions were collected.  </a:t>
            </a:r>
            <a:endParaRPr>
              <a:solidFill>
                <a:schemeClr val="dk1"/>
              </a:solidFill>
              <a:latin typeface="Roboto"/>
              <a:ea typeface="Roboto"/>
              <a:cs typeface="Roboto"/>
              <a:sym typeface="Roboto"/>
            </a:endParaRPr>
          </a:p>
        </p:txBody>
      </p:sp>
      <p:sp>
        <p:nvSpPr>
          <p:cNvPr id="3488" name="Google Shape;3488;p174"/>
          <p:cNvSpPr/>
          <p:nvPr/>
        </p:nvSpPr>
        <p:spPr>
          <a:xfrm>
            <a:off x="5093567" y="1509225"/>
            <a:ext cx="1972500" cy="1343400"/>
          </a:xfrm>
          <a:prstGeom prst="homePlate">
            <a:avLst>
              <a:gd name="adj" fmla="val 50000"/>
            </a:avLst>
          </a:prstGeom>
          <a:noFill/>
          <a:ln w="19050" cap="flat" cmpd="sng">
            <a:solidFill>
              <a:srgbClr val="40D3E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Roboto"/>
                <a:ea typeface="Roboto"/>
                <a:cs typeface="Roboto"/>
                <a:sym typeface="Roboto"/>
              </a:rPr>
              <a:t>The community attempted to break them all.   </a:t>
            </a:r>
            <a:endParaRPr>
              <a:solidFill>
                <a:schemeClr val="dk1"/>
              </a:solidFill>
              <a:latin typeface="Roboto"/>
              <a:ea typeface="Roboto"/>
              <a:cs typeface="Roboto"/>
              <a:sym typeface="Roboto"/>
            </a:endParaRPr>
          </a:p>
        </p:txBody>
      </p:sp>
      <p:sp>
        <p:nvSpPr>
          <p:cNvPr id="3489" name="Google Shape;3489;p174"/>
          <p:cNvSpPr/>
          <p:nvPr/>
        </p:nvSpPr>
        <p:spPr>
          <a:xfrm>
            <a:off x="7186400" y="1509225"/>
            <a:ext cx="1668900" cy="1343400"/>
          </a:xfrm>
          <a:prstGeom prst="homePlate">
            <a:avLst>
              <a:gd name="adj" fmla="val 50000"/>
            </a:avLst>
          </a:prstGeom>
          <a:solidFill>
            <a:srgbClr val="40D3E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FFFFFF"/>
                </a:solidFill>
                <a:latin typeface="Roboto"/>
                <a:ea typeface="Roboto"/>
                <a:cs typeface="Roboto"/>
                <a:sym typeface="Roboto"/>
              </a:rPr>
              <a:t>The five most promising </a:t>
            </a:r>
            <a:br>
              <a:rPr lang="en" b="1">
                <a:solidFill>
                  <a:srgbClr val="FFFFFF"/>
                </a:solidFill>
                <a:latin typeface="Roboto"/>
                <a:ea typeface="Roboto"/>
                <a:cs typeface="Roboto"/>
                <a:sym typeface="Roboto"/>
              </a:rPr>
            </a:br>
            <a:r>
              <a:rPr lang="en" b="1">
                <a:solidFill>
                  <a:srgbClr val="FFFFFF"/>
                </a:solidFill>
                <a:latin typeface="Roboto"/>
                <a:ea typeface="Roboto"/>
                <a:cs typeface="Roboto"/>
                <a:sym typeface="Roboto"/>
              </a:rPr>
              <a:t>moved on.  </a:t>
            </a:r>
            <a:endParaRPr b="1">
              <a:solidFill>
                <a:srgbClr val="FFFFFF"/>
              </a:solidFill>
              <a:latin typeface="Roboto"/>
              <a:ea typeface="Roboto"/>
              <a:cs typeface="Roboto"/>
              <a:sym typeface="Roboto"/>
            </a:endParaRPr>
          </a:p>
        </p:txBody>
      </p:sp>
      <p:sp>
        <p:nvSpPr>
          <p:cNvPr id="3490" name="Google Shape;3490;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68</a:t>
            </a:fld>
            <a:endParaRPr/>
          </a:p>
        </p:txBody>
      </p:sp>
      <p:pic>
        <p:nvPicPr>
          <p:cNvPr id="3491" name="Google Shape;3491;p174"/>
          <p:cNvPicPr preferRelativeResize="0"/>
          <p:nvPr/>
        </p:nvPicPr>
        <p:blipFill>
          <a:blip r:embed="rId3">
            <a:alphaModFix/>
          </a:blip>
          <a:stretch>
            <a:fillRect/>
          </a:stretch>
        </p:blipFill>
        <p:spPr>
          <a:xfrm>
            <a:off x="142075" y="3049750"/>
            <a:ext cx="8839199" cy="171032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495"/>
        <p:cNvGrpSpPr/>
        <p:nvPr/>
      </p:nvGrpSpPr>
      <p:grpSpPr>
        <a:xfrm>
          <a:off x="0" y="0"/>
          <a:ext cx="0" cy="0"/>
          <a:chOff x="0" y="0"/>
          <a:chExt cx="0" cy="0"/>
        </a:xfrm>
      </p:grpSpPr>
      <p:sp>
        <p:nvSpPr>
          <p:cNvPr id="3496" name="Google Shape;3496;p175"/>
          <p:cNvSpPr/>
          <p:nvPr/>
        </p:nvSpPr>
        <p:spPr>
          <a:xfrm>
            <a:off x="0" y="4755050"/>
            <a:ext cx="2073300" cy="307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97" name="Google Shape;3497;p175"/>
          <p:cNvPicPr preferRelativeResize="0"/>
          <p:nvPr/>
        </p:nvPicPr>
        <p:blipFill rotWithShape="1">
          <a:blip r:embed="rId3">
            <a:alphaModFix/>
          </a:blip>
          <a:srcRect t="-6779" r="3138" b="4057"/>
          <a:stretch/>
        </p:blipFill>
        <p:spPr>
          <a:xfrm>
            <a:off x="1069075" y="1410400"/>
            <a:ext cx="8087221" cy="3733103"/>
          </a:xfrm>
          <a:prstGeom prst="rect">
            <a:avLst/>
          </a:prstGeom>
          <a:noFill/>
          <a:ln>
            <a:noFill/>
          </a:ln>
        </p:spPr>
      </p:pic>
      <p:sp>
        <p:nvSpPr>
          <p:cNvPr id="3498" name="Google Shape;3498;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Advanced Encryption Standard</a:t>
            </a:r>
            <a:endParaRPr/>
          </a:p>
        </p:txBody>
      </p:sp>
      <p:sp>
        <p:nvSpPr>
          <p:cNvPr id="3499" name="Google Shape;3499;p1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In 1997, the National Institute of Standards and Technology (NIST) announced they were seeking a replacement for DES.</a:t>
            </a:r>
            <a:endParaRPr/>
          </a:p>
        </p:txBody>
      </p:sp>
      <p:sp>
        <p:nvSpPr>
          <p:cNvPr id="3500" name="Google Shape;3500;p175"/>
          <p:cNvSpPr/>
          <p:nvPr/>
        </p:nvSpPr>
        <p:spPr>
          <a:xfrm>
            <a:off x="0" y="1562800"/>
            <a:ext cx="3523500" cy="998700"/>
          </a:xfrm>
          <a:prstGeom prst="homePlate">
            <a:avLst>
              <a:gd name="adj" fmla="val 50000"/>
            </a:avLst>
          </a:prstGeom>
          <a:solidFill>
            <a:srgbClr val="40D3E2"/>
          </a:solidFill>
          <a:ln>
            <a:noFill/>
          </a:ln>
        </p:spPr>
        <p:txBody>
          <a:bodyPr spcFirstLastPara="1" wrap="square" lIns="91425" tIns="91425" rIns="91425" bIns="91425" anchor="ctr" anchorCtr="0">
            <a:noAutofit/>
          </a:bodyPr>
          <a:lstStyle/>
          <a:p>
            <a:pPr marL="0" marR="457200" lvl="0" indent="0" algn="r" rtl="0">
              <a:spcBef>
                <a:spcPts val="0"/>
              </a:spcBef>
              <a:spcAft>
                <a:spcPts val="0"/>
              </a:spcAft>
              <a:buNone/>
            </a:pPr>
            <a:r>
              <a:rPr lang="en" sz="1300" b="1">
                <a:solidFill>
                  <a:srgbClr val="FFFFFF"/>
                </a:solidFill>
                <a:latin typeface="Roboto"/>
                <a:ea typeface="Roboto"/>
                <a:cs typeface="Roboto"/>
                <a:sym typeface="Roboto"/>
              </a:rPr>
              <a:t>In the second round, the five algorithms were subjected </a:t>
            </a:r>
            <a:endParaRPr sz="1300" b="1">
              <a:solidFill>
                <a:srgbClr val="FFFFFF"/>
              </a:solidFill>
              <a:latin typeface="Roboto"/>
              <a:ea typeface="Roboto"/>
              <a:cs typeface="Roboto"/>
              <a:sym typeface="Roboto"/>
            </a:endParaRPr>
          </a:p>
          <a:p>
            <a:pPr marL="0" marR="457200" lvl="0" indent="0" algn="r" rtl="0">
              <a:spcBef>
                <a:spcPts val="0"/>
              </a:spcBef>
              <a:spcAft>
                <a:spcPts val="0"/>
              </a:spcAft>
              <a:buNone/>
            </a:pPr>
            <a:r>
              <a:rPr lang="en" sz="1300" b="1">
                <a:solidFill>
                  <a:srgbClr val="FFFFFF"/>
                </a:solidFill>
                <a:latin typeface="Roboto"/>
                <a:ea typeface="Roboto"/>
                <a:cs typeface="Roboto"/>
                <a:sym typeface="Roboto"/>
              </a:rPr>
              <a:t>to extensive cryptanalysis </a:t>
            </a:r>
            <a:endParaRPr sz="1300" b="1">
              <a:solidFill>
                <a:srgbClr val="FFFFFF"/>
              </a:solidFill>
              <a:latin typeface="Roboto"/>
              <a:ea typeface="Roboto"/>
              <a:cs typeface="Roboto"/>
              <a:sym typeface="Roboto"/>
            </a:endParaRPr>
          </a:p>
          <a:p>
            <a:pPr marL="0" marR="457200" lvl="0" indent="0" algn="r" rtl="0">
              <a:spcBef>
                <a:spcPts val="0"/>
              </a:spcBef>
              <a:spcAft>
                <a:spcPts val="0"/>
              </a:spcAft>
              <a:buNone/>
            </a:pPr>
            <a:r>
              <a:rPr lang="en" sz="1300" b="1">
                <a:solidFill>
                  <a:srgbClr val="FFFFFF"/>
                </a:solidFill>
                <a:latin typeface="Roboto"/>
                <a:ea typeface="Roboto"/>
                <a:cs typeface="Roboto"/>
                <a:sym typeface="Roboto"/>
              </a:rPr>
              <a:t>by the community.</a:t>
            </a:r>
            <a:endParaRPr sz="1300" b="1">
              <a:solidFill>
                <a:srgbClr val="FFFFFF"/>
              </a:solidFill>
              <a:latin typeface="Roboto"/>
              <a:ea typeface="Roboto"/>
              <a:cs typeface="Roboto"/>
              <a:sym typeface="Roboto"/>
            </a:endParaRPr>
          </a:p>
        </p:txBody>
      </p:sp>
      <p:sp>
        <p:nvSpPr>
          <p:cNvPr id="3501" name="Google Shape;3501;p1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p113"/>
          <p:cNvSpPr/>
          <p:nvPr/>
        </p:nvSpPr>
        <p:spPr>
          <a:xfrm>
            <a:off x="-18175" y="0"/>
            <a:ext cx="3273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4" name="Google Shape;2124;p113"/>
          <p:cNvPicPr preferRelativeResize="0"/>
          <p:nvPr/>
        </p:nvPicPr>
        <p:blipFill rotWithShape="1">
          <a:blip r:embed="rId3">
            <a:alphaModFix/>
          </a:blip>
          <a:srcRect l="10051" r="13455"/>
          <a:stretch/>
        </p:blipFill>
        <p:spPr>
          <a:xfrm>
            <a:off x="3254775" y="0"/>
            <a:ext cx="5901528" cy="5143501"/>
          </a:xfrm>
          <a:prstGeom prst="rect">
            <a:avLst/>
          </a:prstGeom>
          <a:noFill/>
          <a:ln>
            <a:noFill/>
          </a:ln>
        </p:spPr>
      </p:pic>
      <p:sp>
        <p:nvSpPr>
          <p:cNvPr id="2125" name="Google Shape;2125;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The Origins</a:t>
            </a:r>
            <a:endParaRPr>
              <a:solidFill>
                <a:srgbClr val="FFFFFF"/>
              </a:solidFill>
            </a:endParaRPr>
          </a:p>
        </p:txBody>
      </p:sp>
      <p:sp>
        <p:nvSpPr>
          <p:cNvPr id="2126" name="Google Shape;2126;p113"/>
          <p:cNvSpPr txBox="1">
            <a:spLocks noGrp="1"/>
          </p:cNvSpPr>
          <p:nvPr>
            <p:ph type="subTitle" idx="1"/>
          </p:nvPr>
        </p:nvSpPr>
        <p:spPr>
          <a:xfrm>
            <a:off x="0" y="675975"/>
            <a:ext cx="3354900" cy="10059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FFFFFF"/>
                </a:solidFill>
              </a:rPr>
              <a:t>While cryptography seems like a modern concept, cryptographic techniques were actually in use in early human civilizations.</a:t>
            </a:r>
            <a:endParaRPr>
              <a:solidFill>
                <a:srgbClr val="FFFFFF"/>
              </a:solidFill>
            </a:endParaRPr>
          </a:p>
        </p:txBody>
      </p:sp>
      <p:sp>
        <p:nvSpPr>
          <p:cNvPr id="2127" name="Google Shape;2127;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28" name="Google Shape;2128;p113"/>
          <p:cNvSpPr txBox="1">
            <a:spLocks noGrp="1"/>
          </p:cNvSpPr>
          <p:nvPr>
            <p:ph type="body" idx="3"/>
          </p:nvPr>
        </p:nvSpPr>
        <p:spPr>
          <a:xfrm>
            <a:off x="175" y="2909300"/>
            <a:ext cx="3418200" cy="12456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a:solidFill>
                  <a:srgbClr val="FFFFFF"/>
                </a:solidFill>
                <a:latin typeface="Roboto Light"/>
                <a:ea typeface="Roboto Light"/>
                <a:cs typeface="Roboto Light"/>
                <a:sym typeface="Roboto Light"/>
              </a:rPr>
              <a:t>Early civilizations engaged in battles, politics, and fights for supremacy. Individuals needed to find methods to communicate securely and keep these communications hidden from enemies.</a:t>
            </a:r>
            <a:endParaRPr>
              <a:solidFill>
                <a:srgbClr val="FFFFFF"/>
              </a:solidFill>
              <a:latin typeface="Roboto Light"/>
              <a:ea typeface="Roboto Light"/>
              <a:cs typeface="Roboto Light"/>
              <a:sym typeface="Roboto Light"/>
            </a:endParaRPr>
          </a:p>
        </p:txBody>
      </p:sp>
      <p:cxnSp>
        <p:nvCxnSpPr>
          <p:cNvPr id="2129" name="Google Shape;2129;p113"/>
          <p:cNvCxnSpPr/>
          <p:nvPr/>
        </p:nvCxnSpPr>
        <p:spPr>
          <a:xfrm>
            <a:off x="274375" y="640080"/>
            <a:ext cx="2771400" cy="0"/>
          </a:xfrm>
          <a:prstGeom prst="straightConnector1">
            <a:avLst/>
          </a:prstGeom>
          <a:noFill/>
          <a:ln w="9525" cap="flat" cmpd="sng">
            <a:solidFill>
              <a:srgbClr val="EFEFEF"/>
            </a:solidFill>
            <a:prstDash val="solid"/>
            <a:round/>
            <a:headEnd type="none" w="med" len="med"/>
            <a:tailEnd type="none" w="med" len="med"/>
          </a:ln>
        </p:spPr>
      </p:cxnSp>
      <p:sp>
        <p:nvSpPr>
          <p:cNvPr id="2130" name="Google Shape;2130;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7</a:t>
            </a:fld>
            <a:endParaRPr>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505"/>
        <p:cNvGrpSpPr/>
        <p:nvPr/>
      </p:nvGrpSpPr>
      <p:grpSpPr>
        <a:xfrm>
          <a:off x="0" y="0"/>
          <a:ext cx="0" cy="0"/>
          <a:chOff x="0" y="0"/>
          <a:chExt cx="0" cy="0"/>
        </a:xfrm>
      </p:grpSpPr>
      <p:sp>
        <p:nvSpPr>
          <p:cNvPr id="3506" name="Google Shape;3506;p176"/>
          <p:cNvSpPr/>
          <p:nvPr/>
        </p:nvSpPr>
        <p:spPr>
          <a:xfrm>
            <a:off x="0" y="0"/>
            <a:ext cx="9144000" cy="5143500"/>
          </a:xfrm>
          <a:prstGeom prst="rect">
            <a:avLst/>
          </a:prstGeom>
          <a:solidFill>
            <a:srgbClr val="6FC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Advanced Encryption Standard</a:t>
            </a:r>
            <a:endParaRPr/>
          </a:p>
        </p:txBody>
      </p:sp>
      <p:sp>
        <p:nvSpPr>
          <p:cNvPr id="3508" name="Google Shape;3508;p176"/>
          <p:cNvSpPr/>
          <p:nvPr/>
        </p:nvSpPr>
        <p:spPr>
          <a:xfrm>
            <a:off x="497725" y="2916413"/>
            <a:ext cx="2359500" cy="876600"/>
          </a:xfrm>
          <a:prstGeom prst="homePlate">
            <a:avLst>
              <a:gd name="adj" fmla="val 50000"/>
            </a:avLst>
          </a:prstGeom>
          <a:solidFill>
            <a:srgbClr val="FFFFFF"/>
          </a:solidFill>
          <a:ln w="28575" cap="flat" cmpd="sng">
            <a:solidFill>
              <a:srgbClr val="F273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dk1"/>
                </a:solidFill>
                <a:latin typeface="Roboto"/>
                <a:ea typeface="Roboto"/>
                <a:cs typeface="Roboto"/>
                <a:sym typeface="Roboto"/>
              </a:rPr>
              <a:t>It is available in 128, 192, and 256-bits. </a:t>
            </a:r>
            <a:endParaRPr>
              <a:latin typeface="Roboto"/>
              <a:ea typeface="Roboto"/>
              <a:cs typeface="Roboto"/>
              <a:sym typeface="Roboto"/>
            </a:endParaRPr>
          </a:p>
        </p:txBody>
      </p:sp>
      <p:sp>
        <p:nvSpPr>
          <p:cNvPr id="3509" name="Google Shape;3509;p176"/>
          <p:cNvSpPr txBox="1">
            <a:spLocks noGrp="1"/>
          </p:cNvSpPr>
          <p:nvPr>
            <p:ph type="subTitle" idx="1"/>
          </p:nvPr>
        </p:nvSpPr>
        <p:spPr>
          <a:xfrm>
            <a:off x="0" y="675975"/>
            <a:ext cx="4805100" cy="1707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Eventually the </a:t>
            </a:r>
            <a:r>
              <a:rPr lang="en" b="1"/>
              <a:t>Rijndael</a:t>
            </a:r>
            <a:r>
              <a:rPr lang="en"/>
              <a:t> cipher </a:t>
            </a:r>
            <a:br>
              <a:rPr lang="en"/>
            </a:br>
            <a:r>
              <a:rPr lang="en"/>
              <a:t>was determined to be the strongest. </a:t>
            </a:r>
            <a:endParaRPr/>
          </a:p>
          <a:p>
            <a:pPr marL="0" lvl="0" indent="0" algn="l" rtl="0">
              <a:lnSpc>
                <a:spcPct val="115000"/>
              </a:lnSpc>
              <a:spcBef>
                <a:spcPts val="1000"/>
              </a:spcBef>
              <a:spcAft>
                <a:spcPts val="1000"/>
              </a:spcAft>
              <a:buNone/>
            </a:pPr>
            <a:r>
              <a:rPr lang="en"/>
              <a:t>After it was refined and </a:t>
            </a:r>
            <a:br>
              <a:rPr lang="en"/>
            </a:br>
            <a:r>
              <a:rPr lang="en"/>
              <a:t>standardized, it became the </a:t>
            </a:r>
            <a:br>
              <a:rPr lang="en"/>
            </a:br>
            <a:r>
              <a:rPr lang="en" b="1"/>
              <a:t>Advanced Encryption Standard</a:t>
            </a:r>
            <a:r>
              <a:rPr lang="en"/>
              <a:t>. </a:t>
            </a:r>
            <a:endParaRPr/>
          </a:p>
        </p:txBody>
      </p:sp>
      <p:sp>
        <p:nvSpPr>
          <p:cNvPr id="3510" name="Google Shape;3510;p1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70</a:t>
            </a:fld>
            <a:endParaRPr/>
          </a:p>
        </p:txBody>
      </p:sp>
      <p:cxnSp>
        <p:nvCxnSpPr>
          <p:cNvPr id="3511" name="Google Shape;3511;p176"/>
          <p:cNvCxnSpPr/>
          <p:nvPr/>
        </p:nvCxnSpPr>
        <p:spPr>
          <a:xfrm>
            <a:off x="274375" y="640080"/>
            <a:ext cx="8595600" cy="10200"/>
          </a:xfrm>
          <a:prstGeom prst="straightConnector1">
            <a:avLst/>
          </a:prstGeom>
          <a:noFill/>
          <a:ln w="9525" cap="flat" cmpd="sng">
            <a:solidFill>
              <a:srgbClr val="666666"/>
            </a:solidFill>
            <a:prstDash val="solid"/>
            <a:round/>
            <a:headEnd type="none" w="med" len="med"/>
            <a:tailEnd type="none" w="med" len="med"/>
          </a:ln>
        </p:spPr>
      </p:cxnSp>
      <p:pic>
        <p:nvPicPr>
          <p:cNvPr id="3512" name="Google Shape;3512;p176"/>
          <p:cNvPicPr preferRelativeResize="0"/>
          <p:nvPr/>
        </p:nvPicPr>
        <p:blipFill rotWithShape="1">
          <a:blip r:embed="rId3">
            <a:alphaModFix/>
          </a:blip>
          <a:srcRect l="-15553" t="15833" r="24278" b="14601"/>
          <a:stretch/>
        </p:blipFill>
        <p:spPr>
          <a:xfrm>
            <a:off x="2217575" y="-65900"/>
            <a:ext cx="6926426" cy="520940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516"/>
        <p:cNvGrpSpPr/>
        <p:nvPr/>
      </p:nvGrpSpPr>
      <p:grpSpPr>
        <a:xfrm>
          <a:off x="0" y="0"/>
          <a:ext cx="0" cy="0"/>
          <a:chOff x="0" y="0"/>
          <a:chExt cx="0" cy="0"/>
        </a:xfrm>
      </p:grpSpPr>
      <p:pic>
        <p:nvPicPr>
          <p:cNvPr id="3517" name="Google Shape;3517;p177"/>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518" name="Google Shape;3518;p177"/>
          <p:cNvSpPr txBox="1">
            <a:spLocks noGrp="1"/>
          </p:cNvSpPr>
          <p:nvPr>
            <p:ph type="title"/>
          </p:nvPr>
        </p:nvSpPr>
        <p:spPr>
          <a:xfrm>
            <a:off x="3707200" y="1545675"/>
            <a:ext cx="4607100" cy="24309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AF5AC"/>
                </a:solidFill>
                <a:latin typeface="Roboto"/>
                <a:ea typeface="Roboto"/>
                <a:cs typeface="Roboto"/>
                <a:sym typeface="Roboto"/>
              </a:rPr>
              <a:t>Now we’ll use the command-line tool </a:t>
            </a:r>
            <a:r>
              <a:rPr lang="en" b="1">
                <a:solidFill>
                  <a:srgbClr val="FAF5AC"/>
                </a:solidFill>
              </a:rPr>
              <a:t>OpenSSL</a:t>
            </a:r>
            <a:r>
              <a:rPr lang="en">
                <a:solidFill>
                  <a:srgbClr val="FAF5AC"/>
                </a:solidFill>
              </a:rPr>
              <a:t> </a:t>
            </a:r>
            <a:r>
              <a:rPr lang="en">
                <a:solidFill>
                  <a:srgbClr val="FAF5AC"/>
                </a:solidFill>
                <a:latin typeface="Roboto"/>
                <a:ea typeface="Roboto"/>
                <a:cs typeface="Roboto"/>
                <a:sym typeface="Roboto"/>
              </a:rPr>
              <a:t>to encrypt and decrypt data. </a:t>
            </a:r>
            <a:endParaRPr>
              <a:solidFill>
                <a:srgbClr val="FAF5AC"/>
              </a:solidFill>
              <a:latin typeface="Roboto"/>
              <a:ea typeface="Roboto"/>
              <a:cs typeface="Roboto"/>
              <a:sym typeface="Roboto"/>
            </a:endParaRPr>
          </a:p>
        </p:txBody>
      </p:sp>
      <p:sp>
        <p:nvSpPr>
          <p:cNvPr id="3519" name="Google Shape;3519;p1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71</a:t>
            </a:fld>
            <a:endParaRPr>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523"/>
        <p:cNvGrpSpPr/>
        <p:nvPr/>
      </p:nvGrpSpPr>
      <p:grpSpPr>
        <a:xfrm>
          <a:off x="0" y="0"/>
          <a:ext cx="0" cy="0"/>
          <a:chOff x="0" y="0"/>
          <a:chExt cx="0" cy="0"/>
        </a:xfrm>
      </p:grpSpPr>
      <p:sp>
        <p:nvSpPr>
          <p:cNvPr id="3524" name="Google Shape;3524;p17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OpenSSL</a:t>
            </a:r>
            <a:endParaRPr/>
          </a:p>
        </p:txBody>
      </p:sp>
      <p:sp>
        <p:nvSpPr>
          <p:cNvPr id="3525" name="Google Shape;3525;p1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29"/>
        <p:cNvGrpSpPr/>
        <p:nvPr/>
      </p:nvGrpSpPr>
      <p:grpSpPr>
        <a:xfrm>
          <a:off x="0" y="0"/>
          <a:ext cx="0" cy="0"/>
          <a:chOff x="0" y="0"/>
          <a:chExt cx="0" cy="0"/>
        </a:xfrm>
      </p:grpSpPr>
      <p:sp>
        <p:nvSpPr>
          <p:cNvPr id="3530" name="Google Shape;3530;p179"/>
          <p:cNvSpPr/>
          <p:nvPr/>
        </p:nvSpPr>
        <p:spPr>
          <a:xfrm>
            <a:off x="-12125" y="0"/>
            <a:ext cx="9168600" cy="5143500"/>
          </a:xfrm>
          <a:prstGeom prst="rect">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3531" name="Google Shape;3531;p179"/>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532" name="Google Shape;3532;p1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Demo Summary</a:t>
            </a:r>
            <a:endParaRPr>
              <a:solidFill>
                <a:srgbClr val="FFFFFF"/>
              </a:solidFill>
            </a:endParaRPr>
          </a:p>
        </p:txBody>
      </p:sp>
      <p:sp>
        <p:nvSpPr>
          <p:cNvPr id="3533" name="Google Shape;3533;p1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solidFill>
                  <a:srgbClr val="FFFFFF"/>
                </a:solidFill>
              </a:rPr>
              <a:t>OpenSSL is a free command-line tool used for symmetric encryption and decryption.</a:t>
            </a:r>
            <a:endParaRPr sz="1700">
              <a:solidFill>
                <a:srgbClr val="FFFFFF"/>
              </a:solidFill>
            </a:endParaRPr>
          </a:p>
        </p:txBody>
      </p:sp>
      <p:sp>
        <p:nvSpPr>
          <p:cNvPr id="3534" name="Google Shape;3534;p1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(OpenSSL)</a:t>
            </a:r>
            <a:endParaRPr/>
          </a:p>
        </p:txBody>
      </p:sp>
      <p:pic>
        <p:nvPicPr>
          <p:cNvPr id="3535" name="Google Shape;3535;p179"/>
          <p:cNvPicPr preferRelativeResize="0"/>
          <p:nvPr/>
        </p:nvPicPr>
        <p:blipFill rotWithShape="1">
          <a:blip r:embed="rId4">
            <a:alphaModFix/>
          </a:blip>
          <a:srcRect l="2361" r="2017"/>
          <a:stretch/>
        </p:blipFill>
        <p:spPr>
          <a:xfrm>
            <a:off x="308800" y="1521975"/>
            <a:ext cx="5211051" cy="2913475"/>
          </a:xfrm>
          <a:prstGeom prst="rect">
            <a:avLst/>
          </a:prstGeom>
          <a:noFill/>
          <a:ln>
            <a:noFill/>
          </a:ln>
          <a:effectLst>
            <a:outerShdw blurRad="57150" dist="19050" dir="5400000" algn="bl" rotWithShape="0">
              <a:srgbClr val="000000">
                <a:alpha val="50000"/>
              </a:srgbClr>
            </a:outerShdw>
          </a:effectLst>
        </p:spPr>
      </p:pic>
      <p:sp>
        <p:nvSpPr>
          <p:cNvPr id="3536" name="Google Shape;3536;p179"/>
          <p:cNvSpPr/>
          <p:nvPr/>
        </p:nvSpPr>
        <p:spPr>
          <a:xfrm flipH="1">
            <a:off x="5840725" y="1987900"/>
            <a:ext cx="3026700" cy="8430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79"/>
          <p:cNvSpPr txBox="1"/>
          <p:nvPr/>
        </p:nvSpPr>
        <p:spPr>
          <a:xfrm>
            <a:off x="5840775" y="1976175"/>
            <a:ext cx="2988000" cy="843000"/>
          </a:xfrm>
          <a:prstGeom prst="rect">
            <a:avLst/>
          </a:prstGeom>
          <a:noFill/>
          <a:ln>
            <a:noFill/>
          </a:ln>
        </p:spPr>
        <p:txBody>
          <a:bodyPr spcFirstLastPara="1" wrap="square" lIns="182875" tIns="0" rIns="182875" bIns="0" anchor="ctr" anchorCtr="0">
            <a:noAutofit/>
          </a:bodyPr>
          <a:lstStyle/>
          <a:p>
            <a:pPr marL="0" lvl="0" indent="0" algn="l" rtl="0">
              <a:spcBef>
                <a:spcPts val="0"/>
              </a:spcBef>
              <a:spcAft>
                <a:spcPts val="0"/>
              </a:spcAft>
              <a:buNone/>
            </a:pPr>
            <a:r>
              <a:rPr lang="en"/>
              <a:t>OpenSSL can generate a random key and initialization vector (IV).</a:t>
            </a:r>
            <a:endParaRPr/>
          </a:p>
        </p:txBody>
      </p:sp>
      <p:grpSp>
        <p:nvGrpSpPr>
          <p:cNvPr id="3538" name="Google Shape;3538;p179"/>
          <p:cNvGrpSpPr/>
          <p:nvPr/>
        </p:nvGrpSpPr>
        <p:grpSpPr>
          <a:xfrm>
            <a:off x="5840931" y="1409603"/>
            <a:ext cx="533372" cy="533480"/>
            <a:chOff x="457200" y="1378813"/>
            <a:chExt cx="695400" cy="695450"/>
          </a:xfrm>
        </p:grpSpPr>
        <p:sp>
          <p:nvSpPr>
            <p:cNvPr id="3539" name="Google Shape;3539;p179"/>
            <p:cNvSpPr/>
            <p:nvPr/>
          </p:nvSpPr>
          <p:spPr>
            <a:xfrm>
              <a:off x="457200" y="1378813"/>
              <a:ext cx="6954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3540" name="Google Shape;3540;p179"/>
            <p:cNvSpPr/>
            <p:nvPr/>
          </p:nvSpPr>
          <p:spPr>
            <a:xfrm rot="10800000">
              <a:off x="634726" y="1885638"/>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1" name="Google Shape;3541;p179"/>
          <p:cNvSpPr/>
          <p:nvPr/>
        </p:nvSpPr>
        <p:spPr>
          <a:xfrm flipH="1">
            <a:off x="5840725" y="3573250"/>
            <a:ext cx="3026700" cy="10161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79"/>
          <p:cNvSpPr txBox="1"/>
          <p:nvPr/>
        </p:nvSpPr>
        <p:spPr>
          <a:xfrm>
            <a:off x="5840775" y="3573250"/>
            <a:ext cx="3026700" cy="1016100"/>
          </a:xfrm>
          <a:prstGeom prst="rect">
            <a:avLst/>
          </a:prstGeom>
          <a:noFill/>
          <a:ln>
            <a:noFill/>
          </a:ln>
        </p:spPr>
        <p:txBody>
          <a:bodyPr spcFirstLastPara="1" wrap="square" lIns="182875" tIns="182875" rIns="182875" bIns="0" anchor="t" anchorCtr="0">
            <a:noAutofit/>
          </a:bodyPr>
          <a:lstStyle/>
          <a:p>
            <a:pPr marL="0" lvl="0" indent="0" algn="l" rtl="0">
              <a:lnSpc>
                <a:spcPct val="115000"/>
              </a:lnSpc>
              <a:spcBef>
                <a:spcPts val="0"/>
              </a:spcBef>
              <a:spcAft>
                <a:spcPts val="0"/>
              </a:spcAft>
              <a:buNone/>
            </a:pPr>
            <a:r>
              <a:rPr lang="en" sz="1300">
                <a:latin typeface="Roboto"/>
                <a:ea typeface="Roboto"/>
                <a:cs typeface="Roboto"/>
                <a:sym typeface="Roboto"/>
              </a:rPr>
              <a:t>With the key and IV, OpenSSL can encrypt and decrypt a message with simple terminal commands.</a:t>
            </a:r>
            <a:endParaRPr sz="1300">
              <a:latin typeface="Roboto"/>
              <a:ea typeface="Roboto"/>
              <a:cs typeface="Roboto"/>
              <a:sym typeface="Roboto"/>
            </a:endParaRPr>
          </a:p>
        </p:txBody>
      </p:sp>
      <p:grpSp>
        <p:nvGrpSpPr>
          <p:cNvPr id="3543" name="Google Shape;3543;p179"/>
          <p:cNvGrpSpPr/>
          <p:nvPr/>
        </p:nvGrpSpPr>
        <p:grpSpPr>
          <a:xfrm>
            <a:off x="5840931" y="2994203"/>
            <a:ext cx="533372" cy="533480"/>
            <a:chOff x="457200" y="1378813"/>
            <a:chExt cx="695400" cy="695450"/>
          </a:xfrm>
        </p:grpSpPr>
        <p:sp>
          <p:nvSpPr>
            <p:cNvPr id="3544" name="Google Shape;3544;p179"/>
            <p:cNvSpPr/>
            <p:nvPr/>
          </p:nvSpPr>
          <p:spPr>
            <a:xfrm>
              <a:off x="457200" y="1378813"/>
              <a:ext cx="695400" cy="621300"/>
            </a:xfrm>
            <a:prstGeom prst="roundRect">
              <a:avLst>
                <a:gd name="adj" fmla="val 16667"/>
              </a:avLst>
            </a:prstGeom>
            <a:solidFill>
              <a:srgbClr val="40D3E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545" name="Google Shape;3545;p179"/>
            <p:cNvSpPr/>
            <p:nvPr/>
          </p:nvSpPr>
          <p:spPr>
            <a:xfrm rot="10800000">
              <a:off x="634726" y="1885638"/>
              <a:ext cx="340325" cy="188625"/>
            </a:xfrm>
            <a:prstGeom prst="flowChartExtract">
              <a:avLst/>
            </a:prstGeom>
            <a:solidFill>
              <a:srgbClr val="40D3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6" name="Google Shape;3546;p1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73</a:t>
            </a:fld>
            <a:endParaRPr>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550"/>
        <p:cNvGrpSpPr/>
        <p:nvPr/>
      </p:nvGrpSpPr>
      <p:grpSpPr>
        <a:xfrm>
          <a:off x="0" y="0"/>
          <a:ext cx="0" cy="0"/>
          <a:chOff x="0" y="0"/>
          <a:chExt cx="0" cy="0"/>
        </a:xfrm>
      </p:grpSpPr>
      <p:sp>
        <p:nvSpPr>
          <p:cNvPr id="3551" name="Google Shape;3551;p180"/>
          <p:cNvSpPr/>
          <p:nvPr/>
        </p:nvSpPr>
        <p:spPr>
          <a:xfrm>
            <a:off x="-30475" y="0"/>
            <a:ext cx="9168600" cy="5143500"/>
          </a:xfrm>
          <a:prstGeom prst="rect">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3552" name="Google Shape;3552;p180"/>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553" name="Google Shape;3553;p1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Demo Summary</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3554" name="Google Shape;3554;p1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Creating the key and IV:</a:t>
            </a:r>
            <a:endParaRPr>
              <a:solidFill>
                <a:srgbClr val="FFFFFF"/>
              </a:solidFill>
            </a:endParaRPr>
          </a:p>
        </p:txBody>
      </p:sp>
      <p:sp>
        <p:nvSpPr>
          <p:cNvPr id="3555" name="Google Shape;3555;p180"/>
          <p:cNvSpPr/>
          <p:nvPr/>
        </p:nvSpPr>
        <p:spPr>
          <a:xfrm>
            <a:off x="482775" y="1196925"/>
            <a:ext cx="8453400" cy="685200"/>
          </a:xfrm>
          <a:prstGeom prst="roundRect">
            <a:avLst>
              <a:gd name="adj" fmla="val 10369"/>
            </a:avLst>
          </a:prstGeom>
          <a:solidFill>
            <a:srgbClr val="CAFBFC"/>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chemeClr val="dk1"/>
                </a:solidFill>
                <a:latin typeface="Inconsolata"/>
                <a:ea typeface="Inconsolata"/>
                <a:cs typeface="Inconsolata"/>
                <a:sym typeface="Inconsolata"/>
              </a:rPr>
              <a:t>openssl enc -pbkdf2 -nosalt -aes-256-cbc -k mypassword -P &gt; key_and_IV</a:t>
            </a:r>
            <a:endParaRPr/>
          </a:p>
        </p:txBody>
      </p:sp>
      <p:sp>
        <p:nvSpPr>
          <p:cNvPr id="3556" name="Google Shape;3556;p180"/>
          <p:cNvSpPr txBox="1">
            <a:spLocks noGrp="1"/>
          </p:cNvSpPr>
          <p:nvPr>
            <p:ph type="subTitle" idx="1"/>
          </p:nvPr>
        </p:nvSpPr>
        <p:spPr>
          <a:xfrm>
            <a:off x="0" y="203826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Encrypting: </a:t>
            </a:r>
            <a:endParaRPr>
              <a:solidFill>
                <a:srgbClr val="FFFFFF"/>
              </a:solidFill>
            </a:endParaRPr>
          </a:p>
        </p:txBody>
      </p:sp>
      <p:sp>
        <p:nvSpPr>
          <p:cNvPr id="3557" name="Google Shape;3557;p180"/>
          <p:cNvSpPr/>
          <p:nvPr/>
        </p:nvSpPr>
        <p:spPr>
          <a:xfrm>
            <a:off x="482775" y="2545338"/>
            <a:ext cx="8453400" cy="685200"/>
          </a:xfrm>
          <a:prstGeom prst="roundRect">
            <a:avLst>
              <a:gd name="adj" fmla="val 10369"/>
            </a:avLst>
          </a:prstGeom>
          <a:solidFill>
            <a:srgbClr val="CAFBFC"/>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Inconsolata"/>
                <a:ea typeface="Inconsolata"/>
                <a:cs typeface="Inconsolata"/>
                <a:sym typeface="Inconsolata"/>
              </a:rPr>
              <a:t>openssl enc -pbkdf2 -nosalt -aes-256-cbc -in plainmessage.txt -out plainmessage.txt.enc -base64 -K 89E01536AC207279409D4DE1E5253E01F4A1769E696DB0D6062CA9B8F56767C8 -iv EE99333010B23C01E6364E035E97275C</a:t>
            </a:r>
            <a:endParaRPr/>
          </a:p>
        </p:txBody>
      </p:sp>
      <p:sp>
        <p:nvSpPr>
          <p:cNvPr id="3558" name="Google Shape;3558;p180"/>
          <p:cNvSpPr txBox="1">
            <a:spLocks noGrp="1"/>
          </p:cNvSpPr>
          <p:nvPr>
            <p:ph type="subTitle" idx="1"/>
          </p:nvPr>
        </p:nvSpPr>
        <p:spPr>
          <a:xfrm>
            <a:off x="0" y="3449013"/>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Decrypting:</a:t>
            </a:r>
            <a:endParaRPr>
              <a:solidFill>
                <a:srgbClr val="FFFFFF"/>
              </a:solidFill>
            </a:endParaRPr>
          </a:p>
        </p:txBody>
      </p:sp>
      <p:sp>
        <p:nvSpPr>
          <p:cNvPr id="3559" name="Google Shape;3559;p180"/>
          <p:cNvSpPr/>
          <p:nvPr/>
        </p:nvSpPr>
        <p:spPr>
          <a:xfrm>
            <a:off x="482775" y="3956088"/>
            <a:ext cx="8453400" cy="685200"/>
          </a:xfrm>
          <a:prstGeom prst="roundRect">
            <a:avLst>
              <a:gd name="adj" fmla="val 10369"/>
            </a:avLst>
          </a:prstGeom>
          <a:solidFill>
            <a:srgbClr val="CAFBFC"/>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Inconsolata"/>
                <a:ea typeface="Inconsolata"/>
                <a:cs typeface="Inconsolata"/>
                <a:sym typeface="Inconsolata"/>
              </a:rPr>
              <a:t>openssl enc -pbkdf2 -nosalt -aes-256-cbc -in plainmessage.txt. enc -d -base64 -K 89E01536AC207279409D4DE1E5253E01F4A1769E696DB0D6062CA9B8F56767C8 -iv EE99333010B23C01E6364E035E97275C</a:t>
            </a:r>
            <a:endParaRPr sz="1200">
              <a:solidFill>
                <a:schemeClr val="dk1"/>
              </a:solidFill>
              <a:latin typeface="Inconsolata"/>
              <a:ea typeface="Inconsolata"/>
              <a:cs typeface="Inconsolata"/>
              <a:sym typeface="Inconsolata"/>
            </a:endParaRPr>
          </a:p>
        </p:txBody>
      </p:sp>
      <p:sp>
        <p:nvSpPr>
          <p:cNvPr id="3560" name="Google Shape;3560;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74</a:t>
            </a:fld>
            <a:endParaRPr>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564"/>
        <p:cNvGrpSpPr/>
        <p:nvPr/>
      </p:nvGrpSpPr>
      <p:grpSpPr>
        <a:xfrm>
          <a:off x="0" y="0"/>
          <a:ext cx="0" cy="0"/>
          <a:chOff x="0" y="0"/>
          <a:chExt cx="0" cy="0"/>
        </a:xfrm>
      </p:grpSpPr>
      <p:sp>
        <p:nvSpPr>
          <p:cNvPr id="3565" name="Google Shape;3565;p18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3566" name="Google Shape;3566;p18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a:latin typeface="Roboto Medium"/>
                <a:ea typeface="Roboto Medium"/>
                <a:cs typeface="Roboto Medium"/>
                <a:sym typeface="Roboto Medium"/>
              </a:rPr>
              <a:t>Activity: </a:t>
            </a:r>
            <a:r>
              <a:rPr lang="en" sz="3000">
                <a:latin typeface="Roboto Light"/>
                <a:ea typeface="Roboto Light"/>
                <a:cs typeface="Roboto Light"/>
                <a:sym typeface="Roboto Light"/>
              </a:rPr>
              <a:t>OpenSSL</a:t>
            </a:r>
            <a:endParaRPr sz="3000">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1800">
                <a:solidFill>
                  <a:schemeClr val="dk1"/>
                </a:solidFill>
                <a:latin typeface="Roboto Light"/>
                <a:ea typeface="Roboto Light"/>
                <a:cs typeface="Roboto Light"/>
                <a:sym typeface="Roboto Light"/>
              </a:rPr>
              <a:t>In this activity, you’ll continue to play the role of security analysts working for the Hill Valley Police Department.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800">
                <a:solidFill>
                  <a:schemeClr val="dk1"/>
                </a:solidFill>
                <a:latin typeface="Roboto Light"/>
                <a:ea typeface="Roboto Light"/>
                <a:cs typeface="Roboto Light"/>
                <a:sym typeface="Roboto Light"/>
              </a:rPr>
              <a:t>You must use OpenSSL to decrypt a message from the police captain. </a:t>
            </a:r>
            <a:endParaRPr>
              <a:latin typeface="Roboto Light"/>
              <a:ea typeface="Roboto Light"/>
              <a:cs typeface="Roboto Light"/>
              <a:sym typeface="Roboto Light"/>
            </a:endParaRPr>
          </a:p>
          <a:p>
            <a:pPr marL="0" lvl="0" indent="0" algn="l" rtl="0">
              <a:spcBef>
                <a:spcPts val="800"/>
              </a:spcBef>
              <a:spcAft>
                <a:spcPts val="0"/>
              </a:spcAft>
              <a:buNone/>
            </a:pPr>
            <a:endParaRPr>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3567" name="Google Shape;3567;p1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571"/>
        <p:cNvGrpSpPr/>
        <p:nvPr/>
      </p:nvGrpSpPr>
      <p:grpSpPr>
        <a:xfrm>
          <a:off x="0" y="0"/>
          <a:ext cx="0" cy="0"/>
          <a:chOff x="0" y="0"/>
          <a:chExt cx="0" cy="0"/>
        </a:xfrm>
      </p:grpSpPr>
      <p:sp>
        <p:nvSpPr>
          <p:cNvPr id="3572" name="Google Shape;3572;p1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576"/>
        <p:cNvGrpSpPr/>
        <p:nvPr/>
      </p:nvGrpSpPr>
      <p:grpSpPr>
        <a:xfrm>
          <a:off x="0" y="0"/>
          <a:ext cx="0" cy="0"/>
          <a:chOff x="0" y="0"/>
          <a:chExt cx="0" cy="0"/>
        </a:xfrm>
      </p:grpSpPr>
      <p:sp>
        <p:nvSpPr>
          <p:cNvPr id="3577" name="Google Shape;3577;p18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3578" name="Google Shape;3578;p183"/>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82"/>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114"/>
          <p:cNvSpPr/>
          <p:nvPr/>
        </p:nvSpPr>
        <p:spPr>
          <a:xfrm>
            <a:off x="-12300" y="0"/>
            <a:ext cx="9168600" cy="5143500"/>
          </a:xfrm>
          <a:prstGeom prst="rect">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14"/>
          <p:cNvSpPr/>
          <p:nvPr/>
        </p:nvSpPr>
        <p:spPr>
          <a:xfrm>
            <a:off x="355800" y="3149400"/>
            <a:ext cx="5247000" cy="1807800"/>
          </a:xfrm>
          <a:prstGeom prst="horizontalScroll">
            <a:avLst>
              <a:gd name="adj" fmla="val 12500"/>
            </a:avLst>
          </a:prstGeom>
          <a:solidFill>
            <a:srgbClr val="6FCAEB"/>
          </a:solidFill>
          <a:ln w="9525"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The Caesar Cipher</a:t>
            </a:r>
            <a:endParaRPr>
              <a:solidFill>
                <a:srgbClr val="FFFFFF"/>
              </a:solidFill>
            </a:endParaRPr>
          </a:p>
        </p:txBody>
      </p:sp>
      <p:sp>
        <p:nvSpPr>
          <p:cNvPr id="2138" name="Google Shape;2138;p114"/>
          <p:cNvSpPr txBox="1">
            <a:spLocks noGrp="1"/>
          </p:cNvSpPr>
          <p:nvPr>
            <p:ph type="subTitle" idx="1"/>
          </p:nvPr>
        </p:nvSpPr>
        <p:spPr>
          <a:xfrm>
            <a:off x="0" y="675975"/>
            <a:ext cx="6532200" cy="2637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In an effort to communicate with his military, </a:t>
            </a:r>
            <a:br>
              <a:rPr lang="en">
                <a:solidFill>
                  <a:srgbClr val="FFFFFF"/>
                </a:solidFill>
              </a:rPr>
            </a:br>
            <a:r>
              <a:rPr lang="en">
                <a:solidFill>
                  <a:srgbClr val="FFFFFF"/>
                </a:solidFill>
              </a:rPr>
              <a:t>the Roman general developed a </a:t>
            </a:r>
            <a:r>
              <a:rPr lang="en" b="1">
                <a:solidFill>
                  <a:srgbClr val="FFFFFF"/>
                </a:solidFill>
              </a:rPr>
              <a:t>cipher</a:t>
            </a:r>
            <a:r>
              <a:rPr lang="en">
                <a:solidFill>
                  <a:srgbClr val="FFFFFF"/>
                </a:solidFill>
              </a:rPr>
              <a:t> to hide </a:t>
            </a:r>
            <a:br>
              <a:rPr lang="en">
                <a:solidFill>
                  <a:srgbClr val="FFFFFF"/>
                </a:solidFill>
              </a:rPr>
            </a:br>
            <a:r>
              <a:rPr lang="en">
                <a:solidFill>
                  <a:srgbClr val="FFFFFF"/>
                </a:solidFill>
              </a:rPr>
              <a:t>his communication.</a:t>
            </a:r>
            <a:endParaRPr>
              <a:solidFill>
                <a:srgbClr val="FFFFFF"/>
              </a:solidFill>
            </a:endParaRPr>
          </a:p>
          <a:p>
            <a:pPr marL="457200" lvl="0" indent="-330200" algn="l" rtl="0">
              <a:spcBef>
                <a:spcPts val="800"/>
              </a:spcBef>
              <a:spcAft>
                <a:spcPts val="0"/>
              </a:spcAft>
              <a:buClr>
                <a:srgbClr val="FFFFFF"/>
              </a:buClr>
              <a:buSzPts val="1600"/>
              <a:buChar char="●"/>
            </a:pPr>
            <a:r>
              <a:rPr lang="en" sz="1600">
                <a:solidFill>
                  <a:srgbClr val="FFFFFF"/>
                </a:solidFill>
              </a:rPr>
              <a:t>The Caesar cipher is a method of </a:t>
            </a:r>
            <a:r>
              <a:rPr lang="en" sz="1600" b="1">
                <a:solidFill>
                  <a:srgbClr val="FFFFFF"/>
                </a:solidFill>
              </a:rPr>
              <a:t>encryption, </a:t>
            </a:r>
            <a:r>
              <a:rPr lang="en" sz="1600">
                <a:solidFill>
                  <a:srgbClr val="FFFFFF"/>
                </a:solidFill>
              </a:rPr>
              <a:t>a process of modifying a message or information in such a way that prevents unauthorized parties from accessing it.</a:t>
            </a:r>
            <a:r>
              <a:rPr lang="en" sz="1600" b="1">
                <a:solidFill>
                  <a:srgbClr val="FFFFFF"/>
                </a:solidFill>
              </a:rPr>
              <a:t> </a:t>
            </a:r>
            <a:endParaRPr sz="1600" b="1">
              <a:solidFill>
                <a:srgbClr val="FFFFFF"/>
              </a:solidFill>
            </a:endParaRPr>
          </a:p>
          <a:p>
            <a:pPr marL="457200" lvl="0" indent="-330200" algn="l" rtl="0">
              <a:spcBef>
                <a:spcPts val="1200"/>
              </a:spcBef>
              <a:spcAft>
                <a:spcPts val="0"/>
              </a:spcAft>
              <a:buClr>
                <a:srgbClr val="FFFFFF"/>
              </a:buClr>
              <a:buSzPts val="1600"/>
              <a:buChar char="●"/>
            </a:pPr>
            <a:r>
              <a:rPr lang="en" sz="1600">
                <a:solidFill>
                  <a:srgbClr val="FFFFFF"/>
                </a:solidFill>
              </a:rPr>
              <a:t>Encryption takes a </a:t>
            </a:r>
            <a:r>
              <a:rPr lang="en" sz="1600" b="1">
                <a:solidFill>
                  <a:srgbClr val="FFFFFF"/>
                </a:solidFill>
              </a:rPr>
              <a:t>plaintext message</a:t>
            </a:r>
            <a:r>
              <a:rPr lang="en" sz="1600">
                <a:solidFill>
                  <a:srgbClr val="FFFFFF"/>
                </a:solidFill>
              </a:rPr>
              <a:t> and converts it to an unreadable </a:t>
            </a:r>
            <a:r>
              <a:rPr lang="en" sz="1600" b="1">
                <a:solidFill>
                  <a:srgbClr val="FFFFFF"/>
                </a:solidFill>
              </a:rPr>
              <a:t>ciphertext</a:t>
            </a:r>
            <a:r>
              <a:rPr lang="en" sz="1600">
                <a:solidFill>
                  <a:srgbClr val="FFFFFF"/>
                </a:solidFill>
              </a:rPr>
              <a:t> message.</a:t>
            </a:r>
            <a:endParaRPr sz="1600">
              <a:solidFill>
                <a:srgbClr val="FFFFFF"/>
              </a:solidFill>
            </a:endParaRPr>
          </a:p>
          <a:p>
            <a:pPr marL="0" lvl="0" indent="0" algn="l" rtl="0">
              <a:spcBef>
                <a:spcPts val="800"/>
              </a:spcBef>
              <a:spcAft>
                <a:spcPts val="0"/>
              </a:spcAft>
              <a:buClr>
                <a:schemeClr val="dk1"/>
              </a:buClr>
              <a:buSzPts val="1100"/>
              <a:buFont typeface="Arial"/>
              <a:buNone/>
            </a:pPr>
            <a:endParaRPr sz="1600" b="1">
              <a:solidFill>
                <a:srgbClr val="FFFFFF"/>
              </a:solidFill>
            </a:endParaRPr>
          </a:p>
          <a:p>
            <a:pPr marL="0" lvl="0" indent="0" algn="l" rtl="0">
              <a:spcBef>
                <a:spcPts val="800"/>
              </a:spcBef>
              <a:spcAft>
                <a:spcPts val="0"/>
              </a:spcAft>
              <a:buNone/>
            </a:pPr>
            <a:endParaRPr>
              <a:solidFill>
                <a:srgbClr val="FFFFFF"/>
              </a:solidFill>
            </a:endParaRPr>
          </a:p>
        </p:txBody>
      </p:sp>
      <p:sp>
        <p:nvSpPr>
          <p:cNvPr id="2139" name="Google Shape;2139;p114"/>
          <p:cNvSpPr/>
          <p:nvPr/>
        </p:nvSpPr>
        <p:spPr>
          <a:xfrm>
            <a:off x="635875" y="3379350"/>
            <a:ext cx="4866600" cy="1329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a:latin typeface="Roboto"/>
                <a:ea typeface="Roboto"/>
                <a:cs typeface="Roboto"/>
                <a:sym typeface="Roboto"/>
              </a:rPr>
              <a:t>Caesar’s plaintext: </a:t>
            </a:r>
            <a:r>
              <a:rPr lang="en">
                <a:latin typeface="Roboto Medium"/>
                <a:ea typeface="Roboto Medium"/>
                <a:cs typeface="Roboto Medium"/>
                <a:sym typeface="Roboto Medium"/>
              </a:rPr>
              <a:t>“</a:t>
            </a:r>
            <a:r>
              <a:rPr lang="en" i="1">
                <a:latin typeface="Roboto Medium"/>
                <a:ea typeface="Roboto Medium"/>
                <a:cs typeface="Roboto Medium"/>
                <a:sym typeface="Roboto Medium"/>
              </a:rPr>
              <a:t>Launch an attack at sunrise.” </a:t>
            </a:r>
            <a:endParaRPr i="1">
              <a:latin typeface="Roboto Medium"/>
              <a:ea typeface="Roboto Medium"/>
              <a:cs typeface="Roboto Medium"/>
              <a:sym typeface="Roboto Medium"/>
            </a:endParaRPr>
          </a:p>
          <a:p>
            <a:pPr marL="0" lvl="0" indent="0" algn="ctr" rtl="0">
              <a:lnSpc>
                <a:spcPct val="100000"/>
              </a:lnSpc>
              <a:spcBef>
                <a:spcPts val="0"/>
              </a:spcBef>
              <a:spcAft>
                <a:spcPts val="0"/>
              </a:spcAft>
              <a:buNone/>
            </a:pPr>
            <a:endParaRPr i="1">
              <a:latin typeface="Roboto"/>
              <a:ea typeface="Roboto"/>
              <a:cs typeface="Roboto"/>
              <a:sym typeface="Roboto"/>
            </a:endParaRPr>
          </a:p>
          <a:p>
            <a:pPr marL="0" lvl="0" indent="0" algn="ctr" rtl="0">
              <a:lnSpc>
                <a:spcPct val="100000"/>
              </a:lnSpc>
              <a:spcBef>
                <a:spcPts val="0"/>
              </a:spcBef>
              <a:spcAft>
                <a:spcPts val="0"/>
              </a:spcAft>
              <a:buNone/>
            </a:pPr>
            <a:endParaRPr i="1">
              <a:latin typeface="Roboto"/>
              <a:ea typeface="Roboto"/>
              <a:cs typeface="Roboto"/>
              <a:sym typeface="Roboto"/>
            </a:endParaRPr>
          </a:p>
          <a:p>
            <a:pPr marL="0" lvl="0" indent="0" algn="ctr" rtl="0">
              <a:lnSpc>
                <a:spcPct val="100000"/>
              </a:lnSpc>
              <a:spcBef>
                <a:spcPts val="0"/>
              </a:spcBef>
              <a:spcAft>
                <a:spcPts val="0"/>
              </a:spcAft>
              <a:buNone/>
            </a:pPr>
            <a:endParaRPr i="1">
              <a:latin typeface="Roboto"/>
              <a:ea typeface="Roboto"/>
              <a:cs typeface="Roboto"/>
              <a:sym typeface="Roboto"/>
            </a:endParaRPr>
          </a:p>
          <a:p>
            <a:pPr marL="0" lvl="0" indent="0" algn="ctr" rtl="0">
              <a:lnSpc>
                <a:spcPct val="100000"/>
              </a:lnSpc>
              <a:spcBef>
                <a:spcPts val="0"/>
              </a:spcBef>
              <a:spcAft>
                <a:spcPts val="0"/>
              </a:spcAft>
              <a:buNone/>
            </a:pPr>
            <a:r>
              <a:rPr lang="en">
                <a:latin typeface="Roboto"/>
                <a:ea typeface="Roboto"/>
                <a:cs typeface="Roboto"/>
                <a:sym typeface="Roboto"/>
              </a:rPr>
              <a:t>Encrypted ciphertext: </a:t>
            </a:r>
            <a:r>
              <a:rPr lang="en">
                <a:latin typeface="Roboto Medium"/>
                <a:ea typeface="Roboto Medium"/>
                <a:cs typeface="Roboto Medium"/>
                <a:sym typeface="Roboto Medium"/>
              </a:rPr>
              <a:t>“</a:t>
            </a:r>
            <a:r>
              <a:rPr lang="en">
                <a:solidFill>
                  <a:srgbClr val="24292E"/>
                </a:solidFill>
                <a:latin typeface="Roboto Medium"/>
                <a:ea typeface="Roboto Medium"/>
                <a:cs typeface="Roboto Medium"/>
                <a:sym typeface="Roboto Medium"/>
              </a:rPr>
              <a:t>Odxqfk dq dwwdfn dw vxqulvh”</a:t>
            </a:r>
            <a:endParaRPr>
              <a:latin typeface="Roboto Medium"/>
              <a:ea typeface="Roboto Medium"/>
              <a:cs typeface="Roboto Medium"/>
              <a:sym typeface="Roboto Medium"/>
            </a:endParaRPr>
          </a:p>
        </p:txBody>
      </p:sp>
      <p:sp>
        <p:nvSpPr>
          <p:cNvPr id="2140" name="Google Shape;2140;p114"/>
          <p:cNvSpPr/>
          <p:nvPr/>
        </p:nvSpPr>
        <p:spPr>
          <a:xfrm>
            <a:off x="2670450" y="3844500"/>
            <a:ext cx="617700" cy="399600"/>
          </a:xfrm>
          <a:prstGeom prst="down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2142" name="Google Shape;2142;p114"/>
          <p:cNvPicPr preferRelativeResize="0"/>
          <p:nvPr/>
        </p:nvPicPr>
        <p:blipFill>
          <a:blip r:embed="rId3">
            <a:alphaModFix/>
          </a:blip>
          <a:stretch>
            <a:fillRect/>
          </a:stretch>
        </p:blipFill>
        <p:spPr>
          <a:xfrm>
            <a:off x="6350449" y="431100"/>
            <a:ext cx="2710375" cy="4774725"/>
          </a:xfrm>
          <a:prstGeom prst="rect">
            <a:avLst/>
          </a:prstGeom>
          <a:noFill/>
          <a:ln>
            <a:noFill/>
          </a:ln>
        </p:spPr>
      </p:pic>
      <p:sp>
        <p:nvSpPr>
          <p:cNvPr id="2143" name="Google Shape;2143;p114"/>
          <p:cNvSpPr/>
          <p:nvPr/>
        </p:nvSpPr>
        <p:spPr>
          <a:xfrm>
            <a:off x="5873500" y="223200"/>
            <a:ext cx="1463400" cy="912300"/>
          </a:xfrm>
          <a:prstGeom prst="wedgeEllipseCallout">
            <a:avLst>
              <a:gd name="adj1" fmla="val 46674"/>
              <a:gd name="adj2" fmla="val 49995"/>
            </a:avLst>
          </a:prstGeom>
          <a:solidFill>
            <a:srgbClr val="CAEFFC"/>
          </a:solidFill>
          <a:ln>
            <a:noFill/>
          </a:ln>
          <a:effectLst>
            <a:outerShdw blurRad="185738" dist="9525"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Playfair Display Regular"/>
                <a:ea typeface="Playfair Display Regular"/>
                <a:cs typeface="Playfair Display Regular"/>
                <a:sym typeface="Playfair Display Regular"/>
              </a:rPr>
              <a:t>They shall never crack my code!</a:t>
            </a:r>
            <a:endParaRPr sz="1200" i="1">
              <a:latin typeface="Playfair Display Regular"/>
              <a:ea typeface="Playfair Display Regular"/>
              <a:cs typeface="Playfair Display Regular"/>
              <a:sym typeface="Playfair Display Regular"/>
            </a:endParaRPr>
          </a:p>
        </p:txBody>
      </p:sp>
      <p:cxnSp>
        <p:nvCxnSpPr>
          <p:cNvPr id="2144" name="Google Shape;2144;p114"/>
          <p:cNvCxnSpPr/>
          <p:nvPr/>
        </p:nvCxnSpPr>
        <p:spPr>
          <a:xfrm>
            <a:off x="274375" y="640080"/>
            <a:ext cx="5228100" cy="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8"/>
        <p:cNvGrpSpPr/>
        <p:nvPr/>
      </p:nvGrpSpPr>
      <p:grpSpPr>
        <a:xfrm>
          <a:off x="0" y="0"/>
          <a:ext cx="0" cy="0"/>
          <a:chOff x="0" y="0"/>
          <a:chExt cx="0" cy="0"/>
        </a:xfrm>
      </p:grpSpPr>
      <p:sp>
        <p:nvSpPr>
          <p:cNvPr id="2149" name="Google Shape;2149;p115"/>
          <p:cNvSpPr/>
          <p:nvPr/>
        </p:nvSpPr>
        <p:spPr>
          <a:xfrm>
            <a:off x="-12300" y="0"/>
            <a:ext cx="9168600" cy="5143500"/>
          </a:xfrm>
          <a:prstGeom prst="rect">
            <a:avLst/>
          </a:prstGeom>
          <a:solidFill>
            <a:srgbClr val="007C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0" name="Google Shape;2150;p115"/>
          <p:cNvPicPr preferRelativeResize="0"/>
          <p:nvPr/>
        </p:nvPicPr>
        <p:blipFill rotWithShape="1">
          <a:blip r:embed="rId3">
            <a:alphaModFix/>
          </a:blip>
          <a:srcRect l="688" r="24421" b="14799"/>
          <a:stretch/>
        </p:blipFill>
        <p:spPr>
          <a:xfrm>
            <a:off x="4719600" y="1368375"/>
            <a:ext cx="4424400" cy="3775125"/>
          </a:xfrm>
          <a:prstGeom prst="rect">
            <a:avLst/>
          </a:prstGeom>
          <a:noFill/>
          <a:ln>
            <a:noFill/>
          </a:ln>
        </p:spPr>
      </p:pic>
      <p:sp>
        <p:nvSpPr>
          <p:cNvPr id="2151" name="Google Shape;2151;p115"/>
          <p:cNvSpPr txBox="1">
            <a:spLocks noGrp="1"/>
          </p:cNvSpPr>
          <p:nvPr>
            <p:ph type="title"/>
          </p:nvPr>
        </p:nvSpPr>
        <p:spPr>
          <a:xfrm>
            <a:off x="-12300" y="0"/>
            <a:ext cx="50781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The Caesar Cipher</a:t>
            </a:r>
            <a:endParaRPr>
              <a:solidFill>
                <a:srgbClr val="FFFFFF"/>
              </a:solidFill>
            </a:endParaRPr>
          </a:p>
        </p:txBody>
      </p:sp>
      <p:sp>
        <p:nvSpPr>
          <p:cNvPr id="2152" name="Google Shape;2152;p115"/>
          <p:cNvSpPr txBox="1">
            <a:spLocks noGrp="1"/>
          </p:cNvSpPr>
          <p:nvPr>
            <p:ph type="subTitle" idx="1"/>
          </p:nvPr>
        </p:nvSpPr>
        <p:spPr>
          <a:xfrm>
            <a:off x="0" y="675975"/>
            <a:ext cx="5754900" cy="1133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rgbClr val="FFFFFF"/>
                </a:solidFill>
              </a:rPr>
              <a:t>The goal of the cipher is to prevent unauthorized parties from reading the communications, and allow authorized parties to receive and understand the message.</a:t>
            </a:r>
            <a:endParaRPr>
              <a:solidFill>
                <a:srgbClr val="FFFFFF"/>
              </a:solidFill>
            </a:endParaRPr>
          </a:p>
          <a:p>
            <a:pPr marL="457200" lvl="0" indent="-317500" algn="l" rtl="0">
              <a:lnSpc>
                <a:spcPct val="115000"/>
              </a:lnSpc>
              <a:spcBef>
                <a:spcPts val="800"/>
              </a:spcBef>
              <a:spcAft>
                <a:spcPts val="0"/>
              </a:spcAft>
              <a:buClr>
                <a:srgbClr val="FFFFFF"/>
              </a:buClr>
              <a:buSzPts val="1400"/>
              <a:buChar char="●"/>
            </a:pPr>
            <a:r>
              <a:rPr lang="en">
                <a:solidFill>
                  <a:srgbClr val="FFFFFF"/>
                </a:solidFill>
              </a:rPr>
              <a:t>This is accomplished through </a:t>
            </a:r>
            <a:r>
              <a:rPr lang="en" b="1">
                <a:solidFill>
                  <a:srgbClr val="FFFFFF"/>
                </a:solidFill>
              </a:rPr>
              <a:t>decryption</a:t>
            </a:r>
            <a:r>
              <a:rPr lang="en">
                <a:solidFill>
                  <a:srgbClr val="FFFFFF"/>
                </a:solidFill>
              </a:rPr>
              <a:t>, the process of converting ciphertext back into readable plaintext</a:t>
            </a:r>
            <a:r>
              <a:rPr lang="en" b="1">
                <a:solidFill>
                  <a:srgbClr val="FFFFFF"/>
                </a:solidFill>
              </a:rPr>
              <a:t>.</a:t>
            </a:r>
            <a:r>
              <a:rPr lang="en">
                <a:solidFill>
                  <a:srgbClr val="FFFFFF"/>
                </a:solidFill>
              </a:rPr>
              <a:t>   </a:t>
            </a:r>
            <a:endParaRPr>
              <a:solidFill>
                <a:srgbClr val="FFFFFF"/>
              </a:solidFill>
            </a:endParaRPr>
          </a:p>
        </p:txBody>
      </p:sp>
      <p:sp>
        <p:nvSpPr>
          <p:cNvPr id="2153" name="Google Shape;2153;p115"/>
          <p:cNvSpPr/>
          <p:nvPr/>
        </p:nvSpPr>
        <p:spPr>
          <a:xfrm>
            <a:off x="5660025" y="1096625"/>
            <a:ext cx="1463400" cy="912300"/>
          </a:xfrm>
          <a:prstGeom prst="wedgeEllipseCallout">
            <a:avLst>
              <a:gd name="adj1" fmla="val 46674"/>
              <a:gd name="adj2" fmla="val 49995"/>
            </a:avLst>
          </a:prstGeom>
          <a:solidFill>
            <a:srgbClr val="CAEFFC"/>
          </a:solidFill>
          <a:ln>
            <a:noFill/>
          </a:ln>
          <a:effectLst>
            <a:outerShdw blurRad="185738" dist="9525" algn="bl" rotWithShape="0">
              <a:srgbClr val="000000">
                <a:alpha val="2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i="1">
                <a:latin typeface="Playfair Display Regular"/>
                <a:ea typeface="Playfair Display Regular"/>
                <a:cs typeface="Playfair Display Regular"/>
                <a:sym typeface="Playfair Display Regular"/>
              </a:rPr>
              <a:t>They shall never crack my code!</a:t>
            </a:r>
            <a:endParaRPr sz="1200" i="1">
              <a:latin typeface="Playfair Display Regular"/>
              <a:ea typeface="Playfair Display Regular"/>
              <a:cs typeface="Playfair Display Regular"/>
              <a:sym typeface="Playfair Display Regular"/>
            </a:endParaRPr>
          </a:p>
        </p:txBody>
      </p:sp>
      <p:cxnSp>
        <p:nvCxnSpPr>
          <p:cNvPr id="2154" name="Google Shape;2154;p115"/>
          <p:cNvCxnSpPr/>
          <p:nvPr/>
        </p:nvCxnSpPr>
        <p:spPr>
          <a:xfrm>
            <a:off x="274375" y="640080"/>
            <a:ext cx="5228100" cy="0"/>
          </a:xfrm>
          <a:prstGeom prst="straightConnector1">
            <a:avLst/>
          </a:prstGeom>
          <a:noFill/>
          <a:ln w="9525" cap="flat" cmpd="sng">
            <a:solidFill>
              <a:srgbClr val="EFEFEF"/>
            </a:solidFill>
            <a:prstDash val="solid"/>
            <a:round/>
            <a:headEnd type="none" w="med" len="med"/>
            <a:tailEnd type="none" w="med" len="med"/>
          </a:ln>
        </p:spPr>
      </p:cxnSp>
      <p:sp>
        <p:nvSpPr>
          <p:cNvPr id="2155" name="Google Shape;2155;p115"/>
          <p:cNvSpPr/>
          <p:nvPr/>
        </p:nvSpPr>
        <p:spPr>
          <a:xfrm>
            <a:off x="284325" y="3034850"/>
            <a:ext cx="5247000" cy="1807800"/>
          </a:xfrm>
          <a:prstGeom prst="horizontalScroll">
            <a:avLst>
              <a:gd name="adj" fmla="val 12500"/>
            </a:avLst>
          </a:prstGeom>
          <a:solidFill>
            <a:srgbClr val="6FCAEB"/>
          </a:solidFill>
          <a:ln w="9525" cap="flat" cmpd="sng">
            <a:solidFill>
              <a:srgbClr val="007C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15"/>
          <p:cNvSpPr/>
          <p:nvPr/>
        </p:nvSpPr>
        <p:spPr>
          <a:xfrm>
            <a:off x="616500" y="3360400"/>
            <a:ext cx="4866600" cy="132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Encrypted ciphertext: </a:t>
            </a:r>
            <a:r>
              <a:rPr lang="en">
                <a:solidFill>
                  <a:schemeClr val="dk1"/>
                </a:solidFill>
                <a:latin typeface="Roboto Medium"/>
                <a:ea typeface="Roboto Medium"/>
                <a:cs typeface="Roboto Medium"/>
                <a:sym typeface="Roboto Medium"/>
              </a:rPr>
              <a:t>“</a:t>
            </a:r>
            <a:r>
              <a:rPr lang="en">
                <a:solidFill>
                  <a:srgbClr val="24292E"/>
                </a:solidFill>
                <a:latin typeface="Roboto Medium"/>
                <a:ea typeface="Roboto Medium"/>
                <a:cs typeface="Roboto Medium"/>
                <a:sym typeface="Roboto Medium"/>
              </a:rPr>
              <a:t>Odxqfk dq dwwdfn dw vxqulvh”</a:t>
            </a:r>
            <a:endParaRPr>
              <a:solidFill>
                <a:schemeClr val="dk1"/>
              </a:solidFill>
              <a:latin typeface="Roboto Medium"/>
              <a:ea typeface="Roboto Medium"/>
              <a:cs typeface="Roboto Medium"/>
              <a:sym typeface="Roboto Medium"/>
            </a:endParaRPr>
          </a:p>
          <a:p>
            <a:pPr marL="0" lvl="0" indent="0" algn="ctr"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Decrypted paintext: </a:t>
            </a:r>
            <a:r>
              <a:rPr lang="en">
                <a:solidFill>
                  <a:schemeClr val="dk1"/>
                </a:solidFill>
                <a:latin typeface="Roboto Medium"/>
                <a:ea typeface="Roboto Medium"/>
                <a:cs typeface="Roboto Medium"/>
                <a:sym typeface="Roboto Medium"/>
              </a:rPr>
              <a:t>“</a:t>
            </a:r>
            <a:r>
              <a:rPr lang="en" i="1">
                <a:solidFill>
                  <a:schemeClr val="dk1"/>
                </a:solidFill>
                <a:latin typeface="Roboto Medium"/>
                <a:ea typeface="Roboto Medium"/>
                <a:cs typeface="Roboto Medium"/>
                <a:sym typeface="Roboto Medium"/>
              </a:rPr>
              <a:t>Launch an attack at sunrise.” </a:t>
            </a:r>
            <a:endParaRPr>
              <a:solidFill>
                <a:schemeClr val="dk1"/>
              </a:solidFill>
              <a:latin typeface="Roboto Medium"/>
              <a:ea typeface="Roboto Medium"/>
              <a:cs typeface="Roboto Medium"/>
              <a:sym typeface="Roboto Medium"/>
            </a:endParaRPr>
          </a:p>
          <a:p>
            <a:pPr marL="0" lvl="0" indent="0" algn="ctr" rtl="0">
              <a:spcBef>
                <a:spcPts val="0"/>
              </a:spcBef>
              <a:spcAft>
                <a:spcPts val="0"/>
              </a:spcAft>
              <a:buNone/>
            </a:pPr>
            <a:endParaRPr>
              <a:latin typeface="Roboto"/>
              <a:ea typeface="Roboto"/>
              <a:cs typeface="Roboto"/>
              <a:sym typeface="Roboto"/>
            </a:endParaRPr>
          </a:p>
        </p:txBody>
      </p:sp>
      <p:sp>
        <p:nvSpPr>
          <p:cNvPr id="2157" name="Google Shape;2157;p115"/>
          <p:cNvSpPr/>
          <p:nvPr/>
        </p:nvSpPr>
        <p:spPr>
          <a:xfrm>
            <a:off x="2649300" y="3738950"/>
            <a:ext cx="617700" cy="399600"/>
          </a:xfrm>
          <a:prstGeom prst="down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3365</Words>
  <Application>Microsoft Office PowerPoint</Application>
  <PresentationFormat>On-screen Show (16:9)</PresentationFormat>
  <Paragraphs>532</Paragraphs>
  <Slides>78</Slides>
  <Notes>78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78</vt:i4>
      </vt:variant>
    </vt:vector>
  </HeadingPairs>
  <TitlesOfParts>
    <vt:vector size="88" baseType="lpstr">
      <vt:lpstr>Arial</vt:lpstr>
      <vt:lpstr>Roboto Light</vt:lpstr>
      <vt:lpstr>Roboto Medium</vt:lpstr>
      <vt:lpstr>Roboto Thin</vt:lpstr>
      <vt:lpstr>Playfair Display Regular</vt:lpstr>
      <vt:lpstr>Inconsolata</vt:lpstr>
      <vt:lpstr>Roboto Mono</vt:lpstr>
      <vt:lpstr>Roboto</vt:lpstr>
      <vt:lpstr>Simple Light</vt:lpstr>
      <vt:lpstr>Simple Light</vt:lpstr>
      <vt:lpstr>Cryptography Day 1</vt:lpstr>
      <vt:lpstr>Class Objectives</vt:lpstr>
      <vt:lpstr>Introduction to Cryptography</vt:lpstr>
      <vt:lpstr>Cryptography is the art and science of keeping information secure through the use of mathematical concepts  and techniques.</vt:lpstr>
      <vt:lpstr>This Week’s Scenario</vt:lpstr>
      <vt:lpstr>The History of Cryptography</vt:lpstr>
      <vt:lpstr>The Origins</vt:lpstr>
      <vt:lpstr>The Caesar Cipher</vt:lpstr>
      <vt:lpstr>The Caesar Cipher</vt:lpstr>
      <vt:lpstr>How the Caesar Cipher Works</vt:lpstr>
      <vt:lpstr>The Enigma Cipher</vt:lpstr>
      <vt:lpstr>Enigma: Key Creation</vt:lpstr>
      <vt:lpstr>Enigma: Encryption</vt:lpstr>
      <vt:lpstr>Enigma: Decryption</vt:lpstr>
      <vt:lpstr>Cracking the Enigma</vt:lpstr>
      <vt:lpstr>Summary </vt:lpstr>
      <vt:lpstr>10 Minutes</vt:lpstr>
      <vt:lpstr>Character Encoding</vt:lpstr>
      <vt:lpstr>Remember: computers transmit digital data through binary.  Therefore, encrypting data on computers first requires a method of alphanumeric representation, known as encoding.  </vt:lpstr>
      <vt:lpstr>Character Encoding</vt:lpstr>
      <vt:lpstr>Binary Encoding</vt:lpstr>
      <vt:lpstr>ASCII stands for the  American Standard Code for Information Interchange. </vt:lpstr>
      <vt:lpstr>ASCII and The Decimal System</vt:lpstr>
      <vt:lpstr>The decimal system is a little more limited. It consists of the characters  1, 2, 3, 4, 5, 6, 7, 8, 9, and 0.</vt:lpstr>
      <vt:lpstr>ASCII and The Decimal System</vt:lpstr>
      <vt:lpstr>Binary data can be more efficiently stored and represented by encoding with the hexadecimal number system.</vt:lpstr>
      <vt:lpstr>Hex Encoding</vt:lpstr>
      <vt:lpstr>Encoding and Decoding Tools</vt:lpstr>
      <vt:lpstr>Let’s practice decoding a  binary message using browserling.com. </vt:lpstr>
      <vt:lpstr>Summary</vt:lpstr>
      <vt:lpstr>10 Minutes</vt:lpstr>
      <vt:lpstr>PowerPoint Presentation</vt:lpstr>
      <vt:lpstr>Goals of  Cryptography</vt:lpstr>
      <vt:lpstr>Goals of Cryptography</vt:lpstr>
      <vt:lpstr>Goals of Cryptography</vt:lpstr>
      <vt:lpstr>Privacy / Confidentiality</vt:lpstr>
      <vt:lpstr>Privacy / Confidentiality</vt:lpstr>
      <vt:lpstr>Goals of Cryptography</vt:lpstr>
      <vt:lpstr>Authentication</vt:lpstr>
      <vt:lpstr>Goals of Cryptography</vt:lpstr>
      <vt:lpstr>Integrity</vt:lpstr>
      <vt:lpstr>Goals of Cryptography</vt:lpstr>
      <vt:lpstr>Non-Repudiation</vt:lpstr>
      <vt:lpstr>Cryptographic Ciphers</vt:lpstr>
      <vt:lpstr>Stream ciphers apply their algorithm one bit (character) at a time.</vt:lpstr>
      <vt:lpstr>Stream and Substitution Ciphers</vt:lpstr>
      <vt:lpstr>Block ciphers apply their algorithm to chunks of characters. </vt:lpstr>
      <vt:lpstr>Block and Transposition Ciphers</vt:lpstr>
      <vt:lpstr>Summary </vt:lpstr>
      <vt:lpstr>10 Minutes</vt:lpstr>
      <vt:lpstr>PowerPoint Presentation</vt:lpstr>
      <vt:lpstr>PowerPoint Presentation</vt:lpstr>
      <vt:lpstr>Modern Cryptography</vt:lpstr>
      <vt:lpstr>As technology improved, so did methods for cracking ciphers.   Modern cryptography needed more complex algorithms and longer cryptographic keys.  </vt:lpstr>
      <vt:lpstr>Keys</vt:lpstr>
      <vt:lpstr>For modern cryptography, key space is defined by the number of binary bits used in the key, known as bit size.</vt:lpstr>
      <vt:lpstr>Keys and Bit Size</vt:lpstr>
      <vt:lpstr>Keys and bit size </vt:lpstr>
      <vt:lpstr>Encryption Strength (10-Bit and 30-Bit)</vt:lpstr>
      <vt:lpstr>10 Minutes</vt:lpstr>
      <vt:lpstr>Symmetric Key Algorithms</vt:lpstr>
      <vt:lpstr>PowerPoint Presentation</vt:lpstr>
      <vt:lpstr>Security Tradeoffs</vt:lpstr>
      <vt:lpstr>Security Tradeoffs </vt:lpstr>
      <vt:lpstr>Modern symmetric key algorithms use algorithms that are secure and fast. </vt:lpstr>
      <vt:lpstr>Finding the Balance</vt:lpstr>
      <vt:lpstr>Data Encryption Standard (DES)</vt:lpstr>
      <vt:lpstr>Advanced Encryption Standard</vt:lpstr>
      <vt:lpstr>Advanced Encryption Standard</vt:lpstr>
      <vt:lpstr>Advanced Encryption Standard</vt:lpstr>
      <vt:lpstr>Now we’ll use the command-line tool OpenSSL to encrypt and decrypt data. </vt:lpstr>
      <vt:lpstr>OpenSSL</vt:lpstr>
      <vt:lpstr>Demo Summary</vt:lpstr>
      <vt:lpstr>Demo Summary </vt:lpstr>
      <vt:lpstr>10 Minutes</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Day 1</dc:title>
  <cp:lastModifiedBy>Dan Schmidt</cp:lastModifiedBy>
  <cp:revision>1</cp:revision>
  <dcterms:modified xsi:type="dcterms:W3CDTF">2021-02-24T22:27:45Z</dcterms:modified>
</cp:coreProperties>
</file>